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2"/>
  </p:notesMasterIdLst>
  <p:sldIdLst>
    <p:sldId id="256" r:id="rId2"/>
    <p:sldId id="257" r:id="rId3"/>
    <p:sldId id="258" r:id="rId4"/>
    <p:sldId id="259" r:id="rId5"/>
    <p:sldId id="260" r:id="rId6"/>
    <p:sldId id="261" r:id="rId7"/>
    <p:sldId id="262" r:id="rId8"/>
    <p:sldId id="362" r:id="rId9"/>
    <p:sldId id="363" r:id="rId10"/>
    <p:sldId id="365" r:id="rId11"/>
    <p:sldId id="366" r:id="rId12"/>
    <p:sldId id="364" r:id="rId13"/>
    <p:sldId id="263" r:id="rId14"/>
    <p:sldId id="264" r:id="rId15"/>
    <p:sldId id="265" r:id="rId16"/>
    <p:sldId id="266" r:id="rId17"/>
    <p:sldId id="367" r:id="rId18"/>
    <p:sldId id="267" r:id="rId19"/>
    <p:sldId id="268" r:id="rId20"/>
    <p:sldId id="269" r:id="rId21"/>
    <p:sldId id="271" r:id="rId22"/>
    <p:sldId id="370" r:id="rId23"/>
    <p:sldId id="369" r:id="rId24"/>
    <p:sldId id="371" r:id="rId25"/>
    <p:sldId id="372" r:id="rId26"/>
    <p:sldId id="272" r:id="rId27"/>
    <p:sldId id="368" r:id="rId28"/>
    <p:sldId id="274" r:id="rId29"/>
    <p:sldId id="275" r:id="rId30"/>
    <p:sldId id="276" r:id="rId31"/>
    <p:sldId id="277" r:id="rId32"/>
    <p:sldId id="278" r:id="rId33"/>
    <p:sldId id="279" r:id="rId34"/>
    <p:sldId id="280" r:id="rId35"/>
    <p:sldId id="281"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73" r:id="rId54"/>
    <p:sldId id="374" r:id="rId55"/>
    <p:sldId id="375" r:id="rId56"/>
    <p:sldId id="376" r:id="rId57"/>
    <p:sldId id="300" r:id="rId58"/>
    <p:sldId id="301" r:id="rId59"/>
    <p:sldId id="303" r:id="rId60"/>
    <p:sldId id="377" r:id="rId61"/>
    <p:sldId id="378" r:id="rId62"/>
    <p:sldId id="379" r:id="rId63"/>
    <p:sldId id="304" r:id="rId64"/>
    <p:sldId id="305" r:id="rId65"/>
    <p:sldId id="382" r:id="rId66"/>
    <p:sldId id="306" r:id="rId67"/>
    <p:sldId id="307" r:id="rId68"/>
    <p:sldId id="308" r:id="rId69"/>
    <p:sldId id="309" r:id="rId70"/>
    <p:sldId id="310" r:id="rId71"/>
    <p:sldId id="311" r:id="rId72"/>
    <p:sldId id="381" r:id="rId73"/>
    <p:sldId id="312" r:id="rId74"/>
    <p:sldId id="313" r:id="rId75"/>
    <p:sldId id="314" r:id="rId76"/>
    <p:sldId id="316" r:id="rId77"/>
    <p:sldId id="317" r:id="rId78"/>
    <p:sldId id="383" r:id="rId79"/>
    <p:sldId id="318" r:id="rId80"/>
    <p:sldId id="319" r:id="rId81"/>
  </p:sldIdLst>
  <p:sldSz cx="12192000" cy="6858000"/>
  <p:notesSz cx="6858000" cy="9144000"/>
  <p:embeddedFontLst>
    <p:embeddedFont>
      <p:font typeface="Calibri" panose="020F050202020403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6" roundtripDataSignature="AMtx7mii7PasUowYRbv/iQnfa6vo+l7s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788FD41-370E-4633-9BB1-98FD06DA8DCC}">
  <a:tblStyle styleId="{E788FD41-370E-4633-9BB1-98FD06DA8DC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6D31138-F334-441A-BE58-55AC761326F4}"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1" d="100"/>
          <a:sy n="71" d="100"/>
        </p:scale>
        <p:origin x="-456" y="-1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128"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26"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49582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4464aad1b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14464aad1b1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g14464aad1b1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4464aad1b1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4464aad1b1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g14464aad1b1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4464aad1b1_3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14464aad1b1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5eb60f366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g145eb60f36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45aa5eecf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145aa5eecf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g145aa5eecf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45eb60f366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145eb60f366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45aa5eecfc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g145aa5eecfc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5aa5eecfc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g145aa5eecfc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45aa5eecfc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145aa5eecf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45aa5eecfc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145aa5eecfc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145aa5eecfc_0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45aa5eecfc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145aa5eecfc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g145aa5eecfc_0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4b51d4441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g14b51d4441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4b51d44415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g14b51d44415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45aa5eecf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g145aa5eecfc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g145aa5eecfc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4b51d44415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g14b51d44415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4b51d44415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g14b51d44415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3c3bd0df0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153c3bd0df0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53c3bd0df0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g153c3bd0df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45aa5eecfc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g145aa5eecfc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53c3bd0df0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g153c3bd0df0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53c3bd0df0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g153c3bd0df0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53c3bd0df0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153c3bd0df0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45aa5eecfc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3" name="Google Shape;473;g145aa5eecfc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64aad1b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14464aad1b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116N54C301 (2023)</a:t>
            </a:r>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2000"/>
              <a:buFont typeface="Arial"/>
              <a:buNone/>
              <a:defRPr sz="20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116N54C301 (2023)</a:t>
            </a:r>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116N54C301 (2023)</a:t>
            </a:r>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116N54C301 (2023)</a:t>
            </a:r>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116N54C301 (2023)</a:t>
            </a:r>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116N54C301 (2023)</a:t>
            </a:r>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116N54C301 (2023)</a:t>
            </a:r>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116N54C301 (2023)</a:t>
            </a:r>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116N54C301 (2023)</a:t>
            </a:r>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116N54C301 (2023)</a:t>
            </a:r>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smtClean="0"/>
              <a:t>116N54C301 (2023)</a:t>
            </a:r>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IN" smtClean="0"/>
              <a:t>116N54C301 (2023)</a:t>
            </a:r>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2F5496"/>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eedBackSampleForm.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ResponsesInGraphicalForm.pdf" TargetMode="External"/><Relationship Id="rId4" Type="http://schemas.openxmlformats.org/officeDocument/2006/relationships/hyperlink" Target="LY-KJSCE-2014%20Autonomous%20Curriculum%20Feedback%20(Responses).xlsx"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600"/>
              <a:buFont typeface="Times New Roman"/>
              <a:buNone/>
            </a:pPr>
            <a:r>
              <a:rPr lang="en-US" sz="6600" b="1">
                <a:latin typeface="Times New Roman"/>
                <a:ea typeface="Times New Roman"/>
                <a:cs typeface="Times New Roman"/>
                <a:sym typeface="Times New Roman"/>
              </a:rPr>
              <a:t>Data Visualization</a:t>
            </a:r>
            <a:endParaRPr sz="6600"/>
          </a:p>
        </p:txBody>
      </p:sp>
      <p:sp>
        <p:nvSpPr>
          <p:cNvPr id="89" name="Google Shape;89;p1"/>
          <p:cNvSpPr txBox="1">
            <a:spLocks noGrp="1"/>
          </p:cNvSpPr>
          <p:nvPr>
            <p:ph type="subTitle" idx="1"/>
          </p:nvPr>
        </p:nvSpPr>
        <p:spPr>
          <a:xfrm>
            <a:off x="1524000" y="3870979"/>
            <a:ext cx="9144000" cy="636475"/>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4000"/>
              <a:buNone/>
            </a:pPr>
            <a:r>
              <a:rPr lang="en-US" sz="4000" b="1">
                <a:latin typeface="Times New Roman"/>
                <a:ea typeface="Times New Roman"/>
                <a:cs typeface="Times New Roman"/>
                <a:sym typeface="Times New Roman"/>
              </a:rPr>
              <a:t>116N54C301</a:t>
            </a:r>
            <a:endParaRPr sz="4000"/>
          </a:p>
        </p:txBody>
      </p:sp>
      <p:graphicFrame>
        <p:nvGraphicFramePr>
          <p:cNvPr id="90" name="Google Shape;90;p1"/>
          <p:cNvGraphicFramePr/>
          <p:nvPr/>
        </p:nvGraphicFramePr>
        <p:xfrm>
          <a:off x="945776" y="56929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91" name="Google Shape;9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a:solidFill>
                <a:srgbClr val="833C0B"/>
              </a:solidFill>
            </a:endParaRPr>
          </a:p>
        </p:txBody>
      </p:sp>
      <p:sp>
        <p:nvSpPr>
          <p:cNvPr id="92" name="Google Shape;9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a:t>
            </a:fld>
            <a:endParaRPr/>
          </a:p>
        </p:txBody>
      </p:sp>
      <p:sp>
        <p:nvSpPr>
          <p:cNvPr id="93" name="Google Shape;93;p1"/>
          <p:cNvSpPr txBox="1"/>
          <p:nvPr/>
        </p:nvSpPr>
        <p:spPr>
          <a:xfrm>
            <a:off x="2377975" y="4992425"/>
            <a:ext cx="7606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200">
                <a:solidFill>
                  <a:srgbClr val="FF0000"/>
                </a:solidFill>
                <a:latin typeface="Calibri"/>
                <a:ea typeface="Calibri"/>
                <a:cs typeface="Calibri"/>
                <a:sym typeface="Calibri"/>
              </a:rPr>
              <a:t>Module 1</a:t>
            </a:r>
            <a:endParaRPr sz="44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73" t="26061" r="43665" b="11667"/>
          <a:stretch/>
        </p:blipFill>
        <p:spPr bwMode="auto">
          <a:xfrm>
            <a:off x="2495600" y="2254680"/>
            <a:ext cx="6286501" cy="4270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407368" y="980728"/>
            <a:ext cx="11377264" cy="15121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190500" algn="l" rtl="0">
              <a:lnSpc>
                <a:spcPct val="90000"/>
              </a:lnSpc>
              <a:spcBef>
                <a:spcPts val="500"/>
              </a:spcBef>
              <a:spcAft>
                <a:spcPts val="0"/>
              </a:spcAft>
              <a:buSzPts val="1800"/>
              <a:buFont typeface="Times New Roman"/>
              <a:buChar char="•"/>
            </a:pPr>
            <a:r>
              <a:rPr lang="en-US" b="1" dirty="0" smtClean="0">
                <a:latin typeface="Times New Roman"/>
                <a:ea typeface="Times New Roman"/>
                <a:cs typeface="Times New Roman"/>
                <a:sym typeface="Times New Roman"/>
              </a:rPr>
              <a:t>Easy </a:t>
            </a:r>
            <a:r>
              <a:rPr lang="en-US" b="1" dirty="0">
                <a:latin typeface="Times New Roman"/>
                <a:ea typeface="Times New Roman"/>
                <a:cs typeface="Times New Roman"/>
                <a:sym typeface="Times New Roman"/>
              </a:rPr>
              <a:t>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a:t>
            </a:r>
            <a:r>
              <a:rPr lang="en-US" sz="2600" b="1" dirty="0" smtClean="0">
                <a:solidFill>
                  <a:schemeClr val="accent5">
                    <a:lumMod val="75000"/>
                  </a:schemeClr>
                </a:solidFill>
                <a:latin typeface="Times New Roman"/>
                <a:ea typeface="Times New Roman"/>
                <a:cs typeface="Times New Roman"/>
                <a:sym typeface="Times New Roman"/>
              </a:rPr>
              <a:t>compared </a:t>
            </a:r>
            <a:r>
              <a:rPr lang="en-US" sz="2400" b="1" dirty="0" smtClean="0">
                <a:solidFill>
                  <a:schemeClr val="accent5">
                    <a:lumMod val="75000"/>
                  </a:schemeClr>
                </a:solidFill>
                <a:latin typeface="Times New Roman"/>
                <a:ea typeface="Times New Roman"/>
                <a:cs typeface="Times New Roman"/>
                <a:sym typeface="Times New Roman"/>
              </a:rPr>
              <a:t>to</a:t>
            </a:r>
            <a:r>
              <a:rPr lang="en-US" sz="2400" b="1" dirty="0" smtClean="0">
                <a:solidFill>
                  <a:schemeClr val="accent2">
                    <a:lumMod val="60000"/>
                    <a:lumOff val="40000"/>
                  </a:schemeClr>
                </a:solidFill>
                <a:latin typeface="Times New Roman"/>
                <a:ea typeface="Times New Roman"/>
                <a:cs typeface="Times New Roman"/>
                <a:sym typeface="Times New Roman"/>
              </a:rPr>
              <a:t>  20</a:t>
            </a:r>
            <a:r>
              <a:rPr lang="en-US" sz="2400" b="1" dirty="0">
                <a:solidFill>
                  <a:schemeClr val="accent2">
                    <a:lumMod val="60000"/>
                    <a:lumOff val="40000"/>
                  </a:schemeClr>
                </a:solidFill>
                <a:latin typeface="Times New Roman"/>
                <a:ea typeface="Times New Roman"/>
                <a:cs typeface="Times New Roman"/>
                <a:sym typeface="Times New Roman"/>
              </a:rPr>
              <a:t>%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smtClean="0">
                <a:solidFill>
                  <a:schemeClr val="accent2">
                    <a:lumMod val="40000"/>
                    <a:lumOff val="60000"/>
                  </a:schemeClr>
                </a:solidFill>
                <a:latin typeface="Times New Roman"/>
                <a:ea typeface="Times New Roman"/>
                <a:cs typeface="Times New Roman"/>
                <a:sym typeface="Times New Roman"/>
              </a:rPr>
              <a:t>10% </a:t>
            </a:r>
            <a:r>
              <a:rPr lang="en-US" b="1" dirty="0">
                <a:solidFill>
                  <a:schemeClr val="accent2">
                    <a:lumMod val="40000"/>
                    <a:lumOff val="60000"/>
                  </a:schemeClr>
                </a:solidFill>
                <a:latin typeface="Times New Roman"/>
                <a:ea typeface="Times New Roman"/>
                <a:cs typeface="Times New Roman"/>
                <a:sym typeface="Times New Roman"/>
              </a:rPr>
              <a:t>of what we </a:t>
            </a:r>
            <a:r>
              <a:rPr lang="en-US" b="1" dirty="0" smtClean="0">
                <a:solidFill>
                  <a:schemeClr val="accent2">
                    <a:lumMod val="40000"/>
                    <a:lumOff val="60000"/>
                  </a:schemeClr>
                </a:solidFill>
                <a:latin typeface="Times New Roman"/>
                <a:ea typeface="Times New Roman"/>
                <a:cs typeface="Times New Roman"/>
                <a:sym typeface="Times New Roman"/>
              </a:rPr>
              <a:t>hear</a:t>
            </a:r>
            <a:endParaRPr b="1" dirty="0">
              <a:solidFill>
                <a:schemeClr val="accent2">
                  <a:lumMod val="40000"/>
                  <a:lumOff val="60000"/>
                </a:schemeClr>
              </a:solidFill>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a:t>
            </a:fld>
            <a:endParaRPr/>
          </a:p>
        </p:txBody>
      </p:sp>
    </p:spTree>
    <p:extLst>
      <p:ext uri="{BB962C8B-B14F-4D97-AF65-F5344CB8AC3E}">
        <p14:creationId xmlns:p14="http://schemas.microsoft.com/office/powerpoint/2010/main" val="384569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69" t="58654" r="66080" b="10758"/>
          <a:stretch/>
        </p:blipFill>
        <p:spPr bwMode="auto">
          <a:xfrm>
            <a:off x="6672064" y="3111748"/>
            <a:ext cx="4176464" cy="3413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407368" y="980728"/>
            <a:ext cx="11377264" cy="15121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190500" algn="l" rtl="0">
              <a:lnSpc>
                <a:spcPct val="90000"/>
              </a:lnSpc>
              <a:spcBef>
                <a:spcPts val="500"/>
              </a:spcBef>
              <a:spcAft>
                <a:spcPts val="0"/>
              </a:spcAft>
              <a:buSzPts val="1800"/>
              <a:buFont typeface="Times New Roman"/>
              <a:buChar char="•"/>
            </a:pPr>
            <a:r>
              <a:rPr lang="en-US" b="1" dirty="0" smtClean="0">
                <a:latin typeface="Times New Roman"/>
                <a:ea typeface="Times New Roman"/>
                <a:cs typeface="Times New Roman"/>
                <a:sym typeface="Times New Roman"/>
              </a:rPr>
              <a:t>Easy </a:t>
            </a:r>
            <a:r>
              <a:rPr lang="en-US" b="1" dirty="0">
                <a:latin typeface="Times New Roman"/>
                <a:ea typeface="Times New Roman"/>
                <a:cs typeface="Times New Roman"/>
                <a:sym typeface="Times New Roman"/>
              </a:rPr>
              <a:t>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a:t>
            </a:r>
            <a:r>
              <a:rPr lang="en-US" sz="2600" b="1" dirty="0" smtClean="0">
                <a:solidFill>
                  <a:schemeClr val="accent5">
                    <a:lumMod val="75000"/>
                  </a:schemeClr>
                </a:solidFill>
                <a:latin typeface="Times New Roman"/>
                <a:ea typeface="Times New Roman"/>
                <a:cs typeface="Times New Roman"/>
                <a:sym typeface="Times New Roman"/>
              </a:rPr>
              <a:t>compared </a:t>
            </a:r>
            <a:r>
              <a:rPr lang="en-US" sz="2400" b="1" dirty="0" smtClean="0">
                <a:solidFill>
                  <a:schemeClr val="accent5">
                    <a:lumMod val="75000"/>
                  </a:schemeClr>
                </a:solidFill>
                <a:latin typeface="Times New Roman"/>
                <a:ea typeface="Times New Roman"/>
                <a:cs typeface="Times New Roman"/>
                <a:sym typeface="Times New Roman"/>
              </a:rPr>
              <a:t>to</a:t>
            </a:r>
            <a:r>
              <a:rPr lang="en-US" sz="2400" b="1" dirty="0" smtClean="0">
                <a:solidFill>
                  <a:schemeClr val="accent2">
                    <a:lumMod val="60000"/>
                    <a:lumOff val="40000"/>
                  </a:schemeClr>
                </a:solidFill>
                <a:latin typeface="Times New Roman"/>
                <a:ea typeface="Times New Roman"/>
                <a:cs typeface="Times New Roman"/>
                <a:sym typeface="Times New Roman"/>
              </a:rPr>
              <a:t>  20</a:t>
            </a:r>
            <a:r>
              <a:rPr lang="en-US" sz="2400" b="1" dirty="0">
                <a:solidFill>
                  <a:schemeClr val="accent2">
                    <a:lumMod val="60000"/>
                    <a:lumOff val="40000"/>
                  </a:schemeClr>
                </a:solidFill>
                <a:latin typeface="Times New Roman"/>
                <a:ea typeface="Times New Roman"/>
                <a:cs typeface="Times New Roman"/>
                <a:sym typeface="Times New Roman"/>
              </a:rPr>
              <a:t>%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smtClean="0">
                <a:solidFill>
                  <a:schemeClr val="accent2">
                    <a:lumMod val="40000"/>
                    <a:lumOff val="60000"/>
                  </a:schemeClr>
                </a:solidFill>
                <a:latin typeface="Times New Roman"/>
                <a:ea typeface="Times New Roman"/>
                <a:cs typeface="Times New Roman"/>
                <a:sym typeface="Times New Roman"/>
              </a:rPr>
              <a:t>10% </a:t>
            </a:r>
            <a:r>
              <a:rPr lang="en-US" b="1" dirty="0">
                <a:solidFill>
                  <a:schemeClr val="accent2">
                    <a:lumMod val="40000"/>
                    <a:lumOff val="60000"/>
                  </a:schemeClr>
                </a:solidFill>
                <a:latin typeface="Times New Roman"/>
                <a:ea typeface="Times New Roman"/>
                <a:cs typeface="Times New Roman"/>
                <a:sym typeface="Times New Roman"/>
              </a:rPr>
              <a:t>of what we </a:t>
            </a:r>
            <a:r>
              <a:rPr lang="en-US" b="1" dirty="0" smtClean="0">
                <a:solidFill>
                  <a:schemeClr val="accent2">
                    <a:lumMod val="40000"/>
                    <a:lumOff val="60000"/>
                  </a:schemeClr>
                </a:solidFill>
                <a:latin typeface="Times New Roman"/>
                <a:ea typeface="Times New Roman"/>
                <a:cs typeface="Times New Roman"/>
                <a:sym typeface="Times New Roman"/>
              </a:rPr>
              <a:t>hear</a:t>
            </a:r>
            <a:endParaRPr b="1" dirty="0">
              <a:solidFill>
                <a:schemeClr val="accent2">
                  <a:lumMod val="40000"/>
                  <a:lumOff val="60000"/>
                </a:schemeClr>
              </a:solidFill>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11</a:t>
            </a:fld>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5263" y="2313310"/>
            <a:ext cx="5370744" cy="971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69" t="31495" r="66080" b="41273"/>
          <a:stretch/>
        </p:blipFill>
        <p:spPr bwMode="auto">
          <a:xfrm>
            <a:off x="846858" y="3210087"/>
            <a:ext cx="4457054" cy="324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870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17140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838200" y="1022016"/>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228600" algn="l" rtl="0">
              <a:lnSpc>
                <a:spcPct val="90000"/>
              </a:lnSpc>
              <a:spcBef>
                <a:spcPts val="500"/>
              </a:spcBef>
              <a:spcAft>
                <a:spcPts val="0"/>
              </a:spcAft>
              <a:buSzPts val="1800"/>
              <a:buFont typeface="Times New Roman"/>
              <a:buChar char="•"/>
            </a:pPr>
            <a:r>
              <a:rPr lang="en-US" b="1" dirty="0" smtClean="0">
                <a:latin typeface="Times New Roman"/>
                <a:ea typeface="Times New Roman"/>
                <a:cs typeface="Times New Roman"/>
                <a:sym typeface="Times New Roman"/>
              </a:rPr>
              <a:t>It </a:t>
            </a:r>
            <a:r>
              <a:rPr lang="en-US" b="1" dirty="0">
                <a:latin typeface="Times New Roman"/>
                <a:ea typeface="Times New Roman"/>
                <a:cs typeface="Times New Roman"/>
                <a:sym typeface="Times New Roman"/>
              </a:rPr>
              <a:t>takes just </a:t>
            </a:r>
            <a:r>
              <a:rPr lang="en-US" b="1" u="sng" dirty="0" smtClean="0">
                <a:latin typeface="Times New Roman"/>
                <a:ea typeface="Times New Roman"/>
                <a:cs typeface="Times New Roman"/>
                <a:sym typeface="Times New Roman"/>
              </a:rPr>
              <a:t>1/10 seconds </a:t>
            </a:r>
            <a:r>
              <a:rPr lang="en-US" b="1" dirty="0">
                <a:latin typeface="Times New Roman"/>
                <a:ea typeface="Times New Roman"/>
                <a:cs typeface="Times New Roman"/>
                <a:sym typeface="Times New Roman"/>
              </a:rPr>
              <a:t>for brain to process as an image </a:t>
            </a:r>
            <a:endParaRPr b="1"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Pictures would help in </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Decision making</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Uncovering patterns and </a:t>
            </a:r>
            <a:r>
              <a:rPr lang="en-US" dirty="0" smtClean="0">
                <a:latin typeface="Times New Roman"/>
                <a:ea typeface="Times New Roman"/>
                <a:cs typeface="Times New Roman"/>
                <a:sym typeface="Times New Roman"/>
              </a:rPr>
              <a:t>trends</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Presenting arguments or telling story  </a:t>
            </a:r>
            <a:endParaRPr dirty="0">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12</a:t>
            </a:fld>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3432207"/>
            <a:ext cx="3312368" cy="273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848" y="3428999"/>
            <a:ext cx="3528392" cy="2750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6280" y="3411131"/>
            <a:ext cx="3168352" cy="279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47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4464aad1b1_0_7"/>
          <p:cNvSpPr txBox="1">
            <a:spLocks noGrp="1"/>
          </p:cNvSpPr>
          <p:nvPr>
            <p:ph type="title"/>
          </p:nvPr>
        </p:nvSpPr>
        <p:spPr>
          <a:xfrm>
            <a:off x="838200" y="6767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dirty="0">
                <a:solidFill>
                  <a:schemeClr val="accent5">
                    <a:lumMod val="75000"/>
                  </a:schemeClr>
                </a:solidFill>
              </a:rPr>
              <a:t>Importance of data </a:t>
            </a:r>
            <a:r>
              <a:rPr lang="en-US" b="1" dirty="0" err="1">
                <a:solidFill>
                  <a:schemeClr val="accent5">
                    <a:lumMod val="75000"/>
                  </a:schemeClr>
                </a:solidFill>
              </a:rPr>
              <a:t>visualisation</a:t>
            </a:r>
            <a:endParaRPr b="1" dirty="0">
              <a:solidFill>
                <a:schemeClr val="accent5">
                  <a:lumMod val="75000"/>
                </a:schemeClr>
              </a:solidFill>
            </a:endParaRPr>
          </a:p>
        </p:txBody>
      </p:sp>
      <p:sp>
        <p:nvSpPr>
          <p:cNvPr id="165" name="Google Shape;165;g14464aad1b1_0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13</a:t>
            </a:fld>
            <a:endParaRPr/>
          </a:p>
        </p:txBody>
      </p:sp>
      <p:pic>
        <p:nvPicPr>
          <p:cNvPr id="166" name="Google Shape;166;g14464aad1b1_0_7"/>
          <p:cNvPicPr preferRelativeResize="0"/>
          <p:nvPr/>
        </p:nvPicPr>
        <p:blipFill rotWithShape="1">
          <a:blip r:embed="rId3">
            <a:alphaModFix/>
          </a:blip>
          <a:srcRect/>
          <a:stretch/>
        </p:blipFill>
        <p:spPr>
          <a:xfrm>
            <a:off x="1140250" y="1317651"/>
            <a:ext cx="9218351" cy="5142225"/>
          </a:xfrm>
          <a:prstGeom prst="rect">
            <a:avLst/>
          </a:prstGeom>
          <a:noFill/>
          <a:ln>
            <a:noFill/>
          </a:ln>
        </p:spPr>
      </p:pic>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4464aad1b1_0_15"/>
          <p:cNvSpPr txBox="1">
            <a:spLocks noGrp="1"/>
          </p:cNvSpPr>
          <p:nvPr>
            <p:ph type="title"/>
          </p:nvPr>
        </p:nvSpPr>
        <p:spPr>
          <a:xfrm>
            <a:off x="689475"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dirty="0">
                <a:solidFill>
                  <a:schemeClr val="accent5">
                    <a:lumMod val="75000"/>
                  </a:schemeClr>
                </a:solidFill>
              </a:rPr>
              <a:t>Same data presented in graphical form </a:t>
            </a:r>
            <a:endParaRPr b="1" dirty="0">
              <a:solidFill>
                <a:schemeClr val="accent5">
                  <a:lumMod val="75000"/>
                </a:schemeClr>
              </a:solidFill>
            </a:endParaRPr>
          </a:p>
        </p:txBody>
      </p:sp>
      <p:sp>
        <p:nvSpPr>
          <p:cNvPr id="173" name="Google Shape;173;g14464aad1b1_0_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14</a:t>
            </a:fld>
            <a:endParaRPr/>
          </a:p>
        </p:txBody>
      </p:sp>
      <p:pic>
        <p:nvPicPr>
          <p:cNvPr id="174" name="Google Shape;174;g14464aad1b1_0_15"/>
          <p:cNvPicPr preferRelativeResize="0"/>
          <p:nvPr/>
        </p:nvPicPr>
        <p:blipFill rotWithShape="1">
          <a:blip r:embed="rId3">
            <a:alphaModFix/>
          </a:blip>
          <a:srcRect/>
          <a:stretch/>
        </p:blipFill>
        <p:spPr>
          <a:xfrm>
            <a:off x="1061300" y="3694075"/>
            <a:ext cx="8915400" cy="2886075"/>
          </a:xfrm>
          <a:prstGeom prst="rect">
            <a:avLst/>
          </a:prstGeom>
          <a:noFill/>
          <a:ln>
            <a:noFill/>
          </a:ln>
        </p:spPr>
      </p:pic>
      <p:pic>
        <p:nvPicPr>
          <p:cNvPr id="175" name="Google Shape;175;g14464aad1b1_0_15"/>
          <p:cNvPicPr preferRelativeResize="0"/>
          <p:nvPr/>
        </p:nvPicPr>
        <p:blipFill rotWithShape="1">
          <a:blip r:embed="rId4">
            <a:alphaModFix/>
          </a:blip>
          <a:srcRect/>
          <a:stretch/>
        </p:blipFill>
        <p:spPr>
          <a:xfrm>
            <a:off x="1101897" y="1249500"/>
            <a:ext cx="8664103" cy="2804725"/>
          </a:xfrm>
          <a:prstGeom prst="rect">
            <a:avLst/>
          </a:prstGeom>
          <a:noFill/>
          <a:ln>
            <a:noFill/>
          </a:ln>
        </p:spPr>
      </p:pic>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txBox="1">
            <a:spLocks noGrp="1"/>
          </p:cNvSpPr>
          <p:nvPr>
            <p:ph type="title"/>
          </p:nvPr>
        </p:nvSpPr>
        <p:spPr>
          <a:xfrm>
            <a:off x="838200" y="92411"/>
            <a:ext cx="10515600" cy="716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Visualization steps</a:t>
            </a:r>
            <a:endParaRPr/>
          </a:p>
        </p:txBody>
      </p:sp>
      <p:sp>
        <p:nvSpPr>
          <p:cNvPr id="181" name="Google Shape;18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182" name="Google Shape;18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15</a:t>
            </a:fld>
            <a:endParaRPr/>
          </a:p>
        </p:txBody>
      </p:sp>
      <p:sp>
        <p:nvSpPr>
          <p:cNvPr id="183" name="Google Shape;183;p5"/>
          <p:cNvSpPr/>
          <p:nvPr/>
        </p:nvSpPr>
        <p:spPr>
          <a:xfrm>
            <a:off x="746975" y="1416676"/>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Data acquisition</a:t>
            </a:r>
            <a:endParaRPr sz="1400" b="0" i="0" u="none" strike="noStrike" cap="none" dirty="0">
              <a:solidFill>
                <a:srgbClr val="000000"/>
              </a:solidFill>
              <a:latin typeface="Arial"/>
              <a:ea typeface="Arial"/>
              <a:cs typeface="Arial"/>
              <a:sym typeface="Arial"/>
            </a:endParaRPr>
          </a:p>
        </p:txBody>
      </p:sp>
      <p:sp>
        <p:nvSpPr>
          <p:cNvPr id="184" name="Google Shape;184;p5"/>
          <p:cNvSpPr/>
          <p:nvPr/>
        </p:nvSpPr>
        <p:spPr>
          <a:xfrm>
            <a:off x="1725769" y="2539284"/>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Data enhancement</a:t>
            </a:r>
            <a:endParaRPr sz="1400" b="0" i="0" u="none" strike="noStrike" cap="none">
              <a:solidFill>
                <a:srgbClr val="000000"/>
              </a:solidFill>
              <a:latin typeface="Arial"/>
              <a:ea typeface="Arial"/>
              <a:cs typeface="Arial"/>
              <a:sym typeface="Arial"/>
            </a:endParaRPr>
          </a:p>
        </p:txBody>
      </p:sp>
      <p:sp>
        <p:nvSpPr>
          <p:cNvPr id="185" name="Google Shape;185;p5"/>
          <p:cNvSpPr/>
          <p:nvPr/>
        </p:nvSpPr>
        <p:spPr>
          <a:xfrm>
            <a:off x="2486696" y="3661892"/>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00"/>
                </a:solidFill>
                <a:latin typeface="Calibri"/>
                <a:ea typeface="Calibri"/>
                <a:cs typeface="Calibri"/>
                <a:sym typeface="Calibri"/>
              </a:rPr>
              <a:t>Visualization mapping</a:t>
            </a:r>
            <a:endParaRPr sz="1400" b="0" i="0" u="none" strike="noStrike" cap="none">
              <a:solidFill>
                <a:srgbClr val="000000"/>
              </a:solidFill>
              <a:latin typeface="Arial"/>
              <a:ea typeface="Arial"/>
              <a:cs typeface="Arial"/>
              <a:sym typeface="Arial"/>
            </a:endParaRPr>
          </a:p>
        </p:txBody>
      </p:sp>
      <p:sp>
        <p:nvSpPr>
          <p:cNvPr id="186" name="Google Shape;186;p5"/>
          <p:cNvSpPr/>
          <p:nvPr/>
        </p:nvSpPr>
        <p:spPr>
          <a:xfrm>
            <a:off x="3447246" y="4771621"/>
            <a:ext cx="3103808" cy="65682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Rendering (ND to  2D)</a:t>
            </a:r>
            <a:endParaRPr sz="1400" b="0" i="0" u="none" strike="noStrike" cap="none" dirty="0">
              <a:solidFill>
                <a:srgbClr val="000000"/>
              </a:solidFill>
              <a:latin typeface="Arial"/>
              <a:ea typeface="Arial"/>
              <a:cs typeface="Arial"/>
              <a:sym typeface="Arial"/>
            </a:endParaRPr>
          </a:p>
        </p:txBody>
      </p:sp>
      <p:sp>
        <p:nvSpPr>
          <p:cNvPr id="187" name="Google Shape;187;p5"/>
          <p:cNvSpPr txBox="1"/>
          <p:nvPr/>
        </p:nvSpPr>
        <p:spPr>
          <a:xfrm>
            <a:off x="7469746" y="1326524"/>
            <a:ext cx="4340181" cy="415498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Data generated/ collected </a:t>
            </a: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Data processed</a:t>
            </a: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Data mapped to visual primitive; (color, geometry etc.)</a:t>
            </a:r>
            <a:endParaRPr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Images generated  </a:t>
            </a:r>
            <a:endParaRPr sz="1400" b="0" i="0" u="none" strike="noStrike" cap="none" dirty="0">
              <a:solidFill>
                <a:srgbClr val="000000"/>
              </a:solidFill>
              <a:latin typeface="Arial"/>
              <a:ea typeface="Arial"/>
              <a:cs typeface="Arial"/>
              <a:sym typeface="Arial"/>
            </a:endParaRPr>
          </a:p>
        </p:txBody>
      </p:sp>
      <p:sp>
        <p:nvSpPr>
          <p:cNvPr id="188" name="Google Shape;188;p5"/>
          <p:cNvSpPr/>
          <p:nvPr/>
        </p:nvSpPr>
        <p:spPr>
          <a:xfrm>
            <a:off x="1068946" y="2073499"/>
            <a:ext cx="656823" cy="965915"/>
          </a:xfrm>
          <a:prstGeom prst="curvedRight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 name="Google Shape;189;p5"/>
          <p:cNvSpPr/>
          <p:nvPr/>
        </p:nvSpPr>
        <p:spPr>
          <a:xfrm>
            <a:off x="1813777" y="3191815"/>
            <a:ext cx="656823" cy="965915"/>
          </a:xfrm>
          <a:prstGeom prst="curvedRight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 name="Google Shape;190;p5"/>
          <p:cNvSpPr/>
          <p:nvPr/>
        </p:nvSpPr>
        <p:spPr>
          <a:xfrm>
            <a:off x="2728177" y="4312276"/>
            <a:ext cx="656823" cy="965915"/>
          </a:xfrm>
          <a:prstGeom prst="curvedRight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85" grpId="0" animBg="1"/>
      <p:bldP spid="186" grpId="0" animBg="1"/>
      <p:bldP spid="188" grpId="0" animBg="1"/>
      <p:bldP spid="189" grpId="0" animBg="1"/>
      <p:bldP spid="1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
          <p:cNvSpPr txBox="1">
            <a:spLocks noGrp="1"/>
          </p:cNvSpPr>
          <p:nvPr>
            <p:ph type="title"/>
          </p:nvPr>
        </p:nvSpPr>
        <p:spPr>
          <a:xfrm>
            <a:off x="838200" y="-52348"/>
            <a:ext cx="10515600" cy="118568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dirty="0" smtClean="0">
                <a:latin typeface="Times New Roman"/>
                <a:ea typeface="Times New Roman"/>
                <a:cs typeface="Times New Roman"/>
                <a:sym typeface="Times New Roman"/>
              </a:rPr>
              <a:t>Types of </a:t>
            </a:r>
            <a:r>
              <a:rPr lang="en-US" b="1" dirty="0" err="1" smtClean="0">
                <a:latin typeface="Times New Roman"/>
                <a:ea typeface="Times New Roman"/>
                <a:cs typeface="Times New Roman"/>
                <a:sym typeface="Times New Roman"/>
              </a:rPr>
              <a:t>Visualisation</a:t>
            </a:r>
            <a:endParaRPr b="1" dirty="0">
              <a:solidFill>
                <a:srgbClr val="BFBFBF"/>
              </a:solidFill>
              <a:latin typeface="Times New Roman"/>
              <a:ea typeface="Times New Roman"/>
              <a:cs typeface="Times New Roman"/>
              <a:sym typeface="Times New Roman"/>
            </a:endParaRPr>
          </a:p>
        </p:txBody>
      </p:sp>
      <p:sp>
        <p:nvSpPr>
          <p:cNvPr id="196" name="Google Shape;19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197" name="Google Shape;19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16</a:t>
            </a:fld>
            <a:endParaRPr/>
          </a:p>
        </p:txBody>
      </p:sp>
      <p:sp>
        <p:nvSpPr>
          <p:cNvPr id="199" name="Google Shape;199;p6"/>
          <p:cNvSpPr/>
          <p:nvPr/>
        </p:nvSpPr>
        <p:spPr>
          <a:xfrm>
            <a:off x="928352" y="1090519"/>
            <a:ext cx="10425448" cy="25545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3200" b="1" i="0" u="none" strike="noStrike" cap="none"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Scientific Visualisation </a:t>
            </a:r>
            <a:r>
              <a:rPr lang="en-IN" sz="3200" b="1" i="0" u="none" strike="noStrike" cap="none" dirty="0" err="1" smtClean="0">
                <a:solidFill>
                  <a:schemeClr val="dk1"/>
                </a:solidFill>
                <a:latin typeface="Times New Roman" panose="02020603050405020304" pitchFamily="18" charset="0"/>
                <a:ea typeface="Times New Roman"/>
                <a:cs typeface="Times New Roman" panose="02020603050405020304" pitchFamily="18" charset="0"/>
                <a:sym typeface="Times New Roman"/>
              </a:rPr>
              <a:t>SciVis</a:t>
            </a:r>
            <a:r>
              <a:rPr lang="en-IN" sz="3200" b="0" i="0" u="none" strike="noStrike" cap="none"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t>
            </a:r>
          </a:p>
          <a:p>
            <a:pPr marL="457200" lvl="0" indent="-457200">
              <a:buSzPts val="240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used </a:t>
            </a:r>
            <a:r>
              <a:rPr lang="en-US" sz="3200" dirty="0">
                <a:latin typeface="Times New Roman" panose="02020603050405020304" pitchFamily="18" charset="0"/>
                <a:cs typeface="Times New Roman" panose="02020603050405020304" pitchFamily="18" charset="0"/>
              </a:rPr>
              <a:t>for the clarification of well-known </a:t>
            </a:r>
            <a:r>
              <a:rPr lang="en-US" sz="3200" dirty="0" smtClean="0">
                <a:latin typeface="Times New Roman" panose="02020603050405020304" pitchFamily="18" charset="0"/>
                <a:cs typeface="Times New Roman" panose="02020603050405020304" pitchFamily="18" charset="0"/>
              </a:rPr>
              <a:t>phenomena</a:t>
            </a:r>
          </a:p>
          <a:p>
            <a:pPr marL="0" marR="0" lvl="0" indent="0" algn="l" rtl="0">
              <a:lnSpc>
                <a:spcPct val="100000"/>
              </a:lnSpc>
              <a:spcBef>
                <a:spcPts val="0"/>
              </a:spcBef>
              <a:spcAft>
                <a:spcPts val="0"/>
              </a:spcAft>
              <a:buClr>
                <a:srgbClr val="000000"/>
              </a:buClr>
              <a:buSzPts val="2400"/>
              <a:buFont typeface="Arial"/>
              <a:buNone/>
            </a:pPr>
            <a:endParaRPr lang="en-IN" sz="3200" b="0" i="0" u="none" strike="noStrike" cap="none" dirty="0" smtClean="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00000"/>
              </a:lnSpc>
              <a:spcBef>
                <a:spcPts val="0"/>
              </a:spcBef>
              <a:spcAft>
                <a:spcPts val="0"/>
              </a:spcAft>
              <a:buClr>
                <a:srgbClr val="000000"/>
              </a:buClr>
              <a:buSzPts val="2400"/>
              <a:buFont typeface="Arial"/>
              <a:buNone/>
            </a:pPr>
            <a:r>
              <a:rPr lang="en-IN" sz="3200" b="1"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Information Visualisation </a:t>
            </a:r>
            <a:r>
              <a:rPr lang="en-IN" sz="3200" b="1" dirty="0" err="1" smtClean="0">
                <a:solidFill>
                  <a:schemeClr val="dk1"/>
                </a:solidFill>
                <a:latin typeface="Times New Roman" panose="02020603050405020304" pitchFamily="18" charset="0"/>
                <a:ea typeface="Times New Roman"/>
                <a:cs typeface="Times New Roman" panose="02020603050405020304" pitchFamily="18" charset="0"/>
                <a:sym typeface="Times New Roman"/>
              </a:rPr>
              <a:t>InfoVis</a:t>
            </a:r>
            <a:r>
              <a:rPr lang="en-IN" sz="3200" b="1"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t>
            </a:r>
          </a:p>
          <a:p>
            <a:pPr marL="457200" indent="-457200">
              <a:buSzPts val="24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used for searching for interesting </a:t>
            </a:r>
            <a:r>
              <a:rPr lang="en-US" sz="3200" dirty="0" smtClean="0">
                <a:latin typeface="Times New Roman" panose="02020603050405020304" pitchFamily="18" charset="0"/>
                <a:cs typeface="Times New Roman" panose="02020603050405020304" pitchFamily="18" charset="0"/>
              </a:rPr>
              <a:t>phenomena</a:t>
            </a:r>
            <a:endParaRPr lang="en-IN" sz="32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6"/>
          <p:cNvSpPr txBox="1">
            <a:spLocks noGrp="1"/>
          </p:cNvSpPr>
          <p:nvPr>
            <p:ph type="title"/>
          </p:nvPr>
        </p:nvSpPr>
        <p:spPr>
          <a:xfrm>
            <a:off x="838200" y="-52348"/>
            <a:ext cx="10515600" cy="118568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SciVis vs. </a:t>
            </a:r>
            <a:r>
              <a:rPr lang="en-US" b="1">
                <a:solidFill>
                  <a:srgbClr val="BFBFBF"/>
                </a:solidFill>
                <a:latin typeface="Times New Roman"/>
                <a:ea typeface="Times New Roman"/>
                <a:cs typeface="Times New Roman"/>
                <a:sym typeface="Times New Roman"/>
              </a:rPr>
              <a:t>InfoVis</a:t>
            </a:r>
            <a:endParaRPr b="1">
              <a:solidFill>
                <a:srgbClr val="BFBFBF"/>
              </a:solidFill>
              <a:latin typeface="Times New Roman"/>
              <a:ea typeface="Times New Roman"/>
              <a:cs typeface="Times New Roman"/>
              <a:sym typeface="Times New Roman"/>
            </a:endParaRPr>
          </a:p>
        </p:txBody>
      </p:sp>
      <p:sp>
        <p:nvSpPr>
          <p:cNvPr id="196" name="Google Shape;19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197" name="Google Shape;19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17</a:t>
            </a:fld>
            <a:endParaRPr/>
          </a:p>
        </p:txBody>
      </p:sp>
      <p:pic>
        <p:nvPicPr>
          <p:cNvPr id="198" name="Google Shape;198;p6"/>
          <p:cNvPicPr preferRelativeResize="0"/>
          <p:nvPr/>
        </p:nvPicPr>
        <p:blipFill rotWithShape="1">
          <a:blip r:embed="rId3">
            <a:alphaModFix/>
          </a:blip>
          <a:srcRect l="28013" t="40563" r="8605" b="16994"/>
          <a:stretch/>
        </p:blipFill>
        <p:spPr>
          <a:xfrm>
            <a:off x="2434107" y="3322748"/>
            <a:ext cx="6954591" cy="2910625"/>
          </a:xfrm>
          <a:prstGeom prst="rect">
            <a:avLst/>
          </a:prstGeom>
          <a:noFill/>
          <a:ln>
            <a:noFill/>
          </a:ln>
        </p:spPr>
      </p:pic>
      <p:sp>
        <p:nvSpPr>
          <p:cNvPr id="199" name="Google Shape;199;p6"/>
          <p:cNvSpPr/>
          <p:nvPr/>
        </p:nvSpPr>
        <p:spPr>
          <a:xfrm>
            <a:off x="928352" y="889217"/>
            <a:ext cx="10425448"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 Scientific visualization is mostly concerned with: –</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Data defined in physical space, i.e. </a:t>
            </a:r>
            <a:r>
              <a:rPr lang="en-US" sz="2400" b="0" i="0" u="none" strike="noStrike" cap="none" dirty="0" err="1">
                <a:solidFill>
                  <a:schemeClr val="dk1"/>
                </a:solidFill>
                <a:latin typeface="Times New Roman"/>
                <a:ea typeface="Times New Roman"/>
                <a:cs typeface="Times New Roman"/>
                <a:sym typeface="Times New Roman"/>
              </a:rPr>
              <a:t>spatio</a:t>
            </a:r>
            <a:r>
              <a:rPr lang="en-US" sz="2400" b="0" i="0" u="none" strike="noStrike" cap="none" dirty="0">
                <a:solidFill>
                  <a:schemeClr val="dk1"/>
                </a:solidFill>
                <a:latin typeface="Times New Roman"/>
                <a:ea typeface="Times New Roman"/>
                <a:cs typeface="Times New Roman"/>
                <a:sym typeface="Times New Roman"/>
              </a:rPr>
              <a:t>-temporal data (2~4 dimensions)</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Data describes continuous events in continuous space, however, the representation is discrete (i.e. sampled data)</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Examples include simulation and measurement data from physics, chemistry, geo-science, medical-biological, climate, oceanography, energy, ……</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Features are well-defined</a:t>
            </a:r>
            <a:endParaRPr sz="2400"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9641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7"/>
          <p:cNvSpPr txBox="1">
            <a:spLocks noGrp="1"/>
          </p:cNvSpPr>
          <p:nvPr>
            <p:ph type="title"/>
          </p:nvPr>
        </p:nvSpPr>
        <p:spPr>
          <a:xfrm>
            <a:off x="838200" y="-52348"/>
            <a:ext cx="10515600" cy="87896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BFBFBF"/>
              </a:buClr>
              <a:buSzPts val="4400"/>
              <a:buFont typeface="Times New Roman"/>
              <a:buNone/>
            </a:pPr>
            <a:r>
              <a:rPr lang="en-US" b="1">
                <a:solidFill>
                  <a:srgbClr val="BFBFBF"/>
                </a:solidFill>
                <a:latin typeface="Times New Roman"/>
                <a:ea typeface="Times New Roman"/>
                <a:cs typeface="Times New Roman"/>
                <a:sym typeface="Times New Roman"/>
              </a:rPr>
              <a:t>SciVis vs. </a:t>
            </a:r>
            <a:r>
              <a:rPr lang="en-US" b="1">
                <a:latin typeface="Times New Roman"/>
                <a:ea typeface="Times New Roman"/>
                <a:cs typeface="Times New Roman"/>
                <a:sym typeface="Times New Roman"/>
              </a:rPr>
              <a:t>InfoVis</a:t>
            </a:r>
            <a:endParaRPr b="1">
              <a:latin typeface="Times New Roman"/>
              <a:ea typeface="Times New Roman"/>
              <a:cs typeface="Times New Roman"/>
              <a:sym typeface="Times New Roman"/>
            </a:endParaRPr>
          </a:p>
        </p:txBody>
      </p:sp>
      <p:sp>
        <p:nvSpPr>
          <p:cNvPr id="205" name="Google Shape;20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06" name="Google Shape;20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18</a:t>
            </a:fld>
            <a:endParaRPr/>
          </a:p>
        </p:txBody>
      </p:sp>
      <p:sp>
        <p:nvSpPr>
          <p:cNvPr id="207" name="Google Shape;207;p7"/>
          <p:cNvSpPr/>
          <p:nvPr/>
        </p:nvSpPr>
        <p:spPr>
          <a:xfrm>
            <a:off x="928352" y="673249"/>
            <a:ext cx="10425448"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 Information visualization focuses on: </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high-dimensional (&gt;&gt;4), abstract data (i.e. tree, graphs, hierarchy, …)</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Data is discrete in the nature</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Examples include financial, marketing, HR, statistical, social media, political, …... </a:t>
            </a:r>
            <a:endParaRPr sz="1400" b="0" i="0" u="none" strike="noStrike" cap="none" dirty="0">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Times New Roman"/>
                <a:ea typeface="Times New Roman"/>
                <a:cs typeface="Times New Roman"/>
                <a:sym typeface="Times New Roman"/>
              </a:rPr>
              <a:t>Feature are not well-defined, the typical analysis tasks including finding patterns, clusters, voids, outliers</a:t>
            </a:r>
            <a:endParaRPr sz="2400" b="0" i="0" u="none" strike="noStrike" cap="none" dirty="0">
              <a:solidFill>
                <a:schemeClr val="dk1"/>
              </a:solidFill>
              <a:latin typeface="Times New Roman"/>
              <a:ea typeface="Times New Roman"/>
              <a:cs typeface="Times New Roman"/>
              <a:sym typeface="Times New Roman"/>
            </a:endParaRPr>
          </a:p>
        </p:txBody>
      </p:sp>
      <p:pic>
        <p:nvPicPr>
          <p:cNvPr id="208" name="Google Shape;208;p7"/>
          <p:cNvPicPr preferRelativeResize="0"/>
          <p:nvPr/>
        </p:nvPicPr>
        <p:blipFill rotWithShape="1">
          <a:blip r:embed="rId3">
            <a:alphaModFix/>
          </a:blip>
          <a:srcRect l="27191" t="15212" r="6024" b="40845"/>
          <a:stretch/>
        </p:blipFill>
        <p:spPr>
          <a:xfrm>
            <a:off x="2654121" y="3287694"/>
            <a:ext cx="7328079" cy="30136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8"/>
          <p:cNvSpPr txBox="1">
            <a:spLocks noGrp="1"/>
          </p:cNvSpPr>
          <p:nvPr>
            <p:ph type="title"/>
          </p:nvPr>
        </p:nvSpPr>
        <p:spPr>
          <a:xfrm>
            <a:off x="838200" y="-17140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800"/>
              <a:buFont typeface="Calibri"/>
              <a:buNone/>
            </a:pPr>
            <a:r>
              <a:rPr lang="en-US" sz="4800" b="1" dirty="0" smtClean="0">
                <a:solidFill>
                  <a:srgbClr val="0070C0"/>
                </a:solidFill>
              </a:rPr>
              <a:t>Need of </a:t>
            </a:r>
            <a:r>
              <a:rPr lang="en-US" sz="4800" b="1" dirty="0">
                <a:solidFill>
                  <a:srgbClr val="0070C0"/>
                </a:solidFill>
              </a:rPr>
              <a:t>Data Visualization  </a:t>
            </a:r>
            <a:endParaRPr dirty="0"/>
          </a:p>
        </p:txBody>
      </p:sp>
      <p:sp>
        <p:nvSpPr>
          <p:cNvPr id="214" name="Google Shape;214;p8"/>
          <p:cNvSpPr txBox="1">
            <a:spLocks noGrp="1"/>
          </p:cNvSpPr>
          <p:nvPr>
            <p:ph type="body" idx="1"/>
          </p:nvPr>
        </p:nvSpPr>
        <p:spPr>
          <a:xfrm>
            <a:off x="838200" y="836712"/>
            <a:ext cx="11353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a:t>
            </a:r>
            <a:r>
              <a:rPr lang="en-US" sz="2650" b="1" dirty="0">
                <a:latin typeface="Times New Roman" panose="02020603050405020304" pitchFamily="18" charset="0"/>
                <a:cs typeface="Times New Roman" panose="02020603050405020304" pitchFamily="18" charset="0"/>
              </a:rPr>
              <a:t>helps to tell stories by curating data into a form easier to understand, highlighting the trends and outliers</a:t>
            </a:r>
            <a:r>
              <a:rPr lang="en-US" sz="2650" dirty="0">
                <a:latin typeface="Times New Roman" panose="02020603050405020304" pitchFamily="18" charset="0"/>
                <a:cs typeface="Times New Roman" panose="02020603050405020304" pitchFamily="18" charset="0"/>
              </a:rPr>
              <a:t>. </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rgbClr val="00B050"/>
              </a:buClr>
              <a:buSzPct val="100000"/>
              <a:buChar char="•"/>
            </a:pPr>
            <a:r>
              <a:rPr lang="en-US" sz="2650" b="1" dirty="0">
                <a:solidFill>
                  <a:srgbClr val="00B050"/>
                </a:solidFill>
                <a:latin typeface="Times New Roman" panose="02020603050405020304" pitchFamily="18" charset="0"/>
                <a:cs typeface="Times New Roman" panose="02020603050405020304" pitchFamily="18" charset="0"/>
              </a:rPr>
              <a:t> </a:t>
            </a:r>
            <a:r>
              <a:rPr lang="en-US" sz="2650" b="1" dirty="0" err="1">
                <a:solidFill>
                  <a:srgbClr val="00B050"/>
                </a:solidFill>
                <a:latin typeface="Times New Roman" panose="02020603050405020304" pitchFamily="18" charset="0"/>
                <a:cs typeface="Times New Roman" panose="02020603050405020304" pitchFamily="18" charset="0"/>
              </a:rPr>
              <a:t>Analysing</a:t>
            </a:r>
            <a:r>
              <a:rPr lang="en-US" sz="2650" b="1" dirty="0">
                <a:solidFill>
                  <a:srgbClr val="00B050"/>
                </a:solidFill>
                <a:latin typeface="Times New Roman" panose="02020603050405020304" pitchFamily="18" charset="0"/>
                <a:cs typeface="Times New Roman" panose="02020603050405020304" pitchFamily="18" charset="0"/>
              </a:rPr>
              <a:t> the Data in a Better </a:t>
            </a:r>
            <a:r>
              <a:rPr lang="en-US" sz="2650" b="1" dirty="0" smtClean="0">
                <a:solidFill>
                  <a:srgbClr val="00B050"/>
                </a:solidFill>
                <a:latin typeface="Times New Roman" panose="02020603050405020304" pitchFamily="18" charset="0"/>
                <a:cs typeface="Times New Roman" panose="02020603050405020304" pitchFamily="18" charset="0"/>
              </a:rPr>
              <a:t>way</a:t>
            </a:r>
            <a:endParaRPr sz="2650" dirty="0">
              <a:solidFill>
                <a:srgbClr val="00B050"/>
              </a:solidFill>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can help by delivering data in the most efficient way possible.</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takes the raw data, models it, and delivers the data so that conclusions can be reached. </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b="1" dirty="0">
                <a:latin typeface="Times New Roman" panose="02020603050405020304" pitchFamily="18" charset="0"/>
                <a:cs typeface="Times New Roman" panose="02020603050405020304" pitchFamily="18" charset="0"/>
              </a:rPr>
              <a:t>Faster Decision Making</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uses visual data to communicate information in a manner that is universal, fast, and effective. </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b="1" dirty="0">
                <a:latin typeface="Times New Roman" panose="02020603050405020304" pitchFamily="18" charset="0"/>
                <a:cs typeface="Times New Roman" panose="02020603050405020304" pitchFamily="18" charset="0"/>
              </a:rPr>
              <a:t>Making Sense of Complicated Data</a:t>
            </a:r>
            <a:endParaRPr sz="265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2650" dirty="0">
                <a:latin typeface="Times New Roman" panose="02020603050405020304" pitchFamily="18" charset="0"/>
                <a:cs typeface="Times New Roman" panose="02020603050405020304" pitchFamily="18" charset="0"/>
              </a:rPr>
              <a:t>Data visualization positively affects an organization’s decision-making process with interactive visual representations of data.</a:t>
            </a:r>
            <a:endParaRPr sz="2650" dirty="0">
              <a:latin typeface="Times New Roman" panose="02020603050405020304" pitchFamily="18" charset="0"/>
              <a:cs typeface="Times New Roman" panose="02020603050405020304" pitchFamily="18" charset="0"/>
            </a:endParaRPr>
          </a:p>
          <a:p>
            <a:pPr marL="228600" lvl="0" indent="-77470" algn="l" rtl="0">
              <a:lnSpc>
                <a:spcPct val="90000"/>
              </a:lnSpc>
              <a:spcBef>
                <a:spcPts val="1000"/>
              </a:spcBef>
              <a:spcAft>
                <a:spcPts val="0"/>
              </a:spcAft>
              <a:buClr>
                <a:schemeClr val="dk1"/>
              </a:buClr>
              <a:buSzPct val="100000"/>
              <a:buNone/>
            </a:pPr>
            <a:endParaRPr sz="2650" dirty="0">
              <a:latin typeface="Times New Roman" panose="02020603050405020304" pitchFamily="18" charset="0"/>
              <a:cs typeface="Times New Roman" panose="02020603050405020304" pitchFamily="18" charset="0"/>
            </a:endParaRPr>
          </a:p>
        </p:txBody>
      </p:sp>
      <p:sp>
        <p:nvSpPr>
          <p:cNvPr id="215" name="Google Shape;21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16" name="Google Shape;21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838200" y="0"/>
            <a:ext cx="10515600" cy="100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Introduction data visualization  </a:t>
            </a:r>
            <a:endParaRPr dirty="0"/>
          </a:p>
        </p:txBody>
      </p:sp>
      <p:graphicFrame>
        <p:nvGraphicFramePr>
          <p:cNvPr id="99" name="Google Shape;99;p2"/>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graphicFrame>
        <p:nvGraphicFramePr>
          <p:cNvPr id="100" name="Google Shape;100;p2"/>
          <p:cNvGraphicFramePr/>
          <p:nvPr>
            <p:extLst>
              <p:ext uri="{D42A27DB-BD31-4B8C-83A1-F6EECF244321}">
                <p14:modId xmlns:p14="http://schemas.microsoft.com/office/powerpoint/2010/main" val="2492655176"/>
              </p:ext>
            </p:extLst>
          </p:nvPr>
        </p:nvGraphicFramePr>
        <p:xfrm>
          <a:off x="838200" y="1229449"/>
          <a:ext cx="10285200" cy="4763350"/>
        </p:xfrm>
        <a:graphic>
          <a:graphicData uri="http://schemas.openxmlformats.org/drawingml/2006/table">
            <a:tbl>
              <a:tblPr>
                <a:noFill/>
                <a:tableStyleId>{E788FD41-370E-4633-9BB1-98FD06DA8DCC}</a:tableStyleId>
              </a:tblPr>
              <a:tblGrid>
                <a:gridCol w="10285200"/>
              </a:tblGrid>
              <a:tr h="4763350">
                <a:tc>
                  <a:txBody>
                    <a:bodyPr/>
                    <a:lstStyle/>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Introduction to data visualization and it’s </a:t>
                      </a:r>
                      <a:r>
                        <a:rPr lang="en-US" sz="2400" b="1" u="none" strike="noStrike" cap="none" dirty="0" smtClean="0">
                          <a:solidFill>
                            <a:srgbClr val="2F5496"/>
                          </a:solidFill>
                          <a:latin typeface="Times New Roman"/>
                          <a:ea typeface="Times New Roman"/>
                          <a:cs typeface="Times New Roman"/>
                          <a:sym typeface="Times New Roman"/>
                        </a:rPr>
                        <a:t>needs.</a:t>
                      </a:r>
                      <a:r>
                        <a:rPr lang="en-US" sz="2400" b="1" u="none" strike="noStrike" cap="none" dirty="0">
                          <a:solidFill>
                            <a:srgbClr val="2F5496"/>
                          </a:solidFill>
                          <a:latin typeface="Times New Roman"/>
                          <a:ea typeface="Times New Roman"/>
                          <a:cs typeface="Times New Roman"/>
                          <a:sym typeface="Times New Roman"/>
                        </a:rPr>
                        <a:t> </a:t>
                      </a:r>
                      <a:endParaRPr sz="1400" u="none" strike="noStrike" cap="none" dirty="0"/>
                    </a:p>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Data analysis lifecycle. </a:t>
                      </a:r>
                      <a:endParaRPr sz="1400" u="none" strike="noStrike" cap="none" dirty="0"/>
                    </a:p>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A Visual Revolution, Various types of visualization with its best practices. </a:t>
                      </a:r>
                      <a:endParaRPr sz="1400" u="none" strike="noStrike" cap="none" dirty="0"/>
                    </a:p>
                    <a:p>
                      <a:pPr marL="285750" marR="0" lvl="0" indent="-285750" algn="l" rtl="0">
                        <a:lnSpc>
                          <a:spcPct val="100000"/>
                        </a:lnSpc>
                        <a:spcBef>
                          <a:spcPts val="0"/>
                        </a:spcBef>
                        <a:spcAft>
                          <a:spcPts val="0"/>
                        </a:spcAft>
                        <a:buClr>
                          <a:srgbClr val="2F5496"/>
                        </a:buClr>
                        <a:buSzPts val="2400"/>
                        <a:buFont typeface="Arial"/>
                        <a:buChar char="•"/>
                      </a:pPr>
                      <a:r>
                        <a:rPr lang="en-US" sz="2400" b="1" u="none" strike="noStrike" cap="none" dirty="0">
                          <a:solidFill>
                            <a:srgbClr val="2F5496"/>
                          </a:solidFill>
                          <a:latin typeface="Times New Roman"/>
                          <a:ea typeface="Times New Roman"/>
                          <a:cs typeface="Times New Roman"/>
                          <a:sym typeface="Times New Roman"/>
                        </a:rPr>
                        <a:t>From Visualization to Visual Data Storytelling: An Evolution, From Visual to Story: Bridging the Gap</a:t>
                      </a:r>
                      <a:endParaRPr sz="1400" u="none" strike="noStrike" cap="none" dirty="0"/>
                    </a:p>
                    <a:p>
                      <a:pPr marL="285750" marR="0" lvl="0" indent="-285750" algn="l" rtl="0">
                        <a:lnSpc>
                          <a:spcPct val="100000"/>
                        </a:lnSpc>
                        <a:spcBef>
                          <a:spcPts val="0"/>
                        </a:spcBef>
                        <a:spcAft>
                          <a:spcPts val="0"/>
                        </a:spcAft>
                        <a:buClr>
                          <a:srgbClr val="00B050"/>
                        </a:buClr>
                        <a:buSzPts val="2400"/>
                        <a:buFont typeface="Arial"/>
                        <a:buChar char="•"/>
                      </a:pPr>
                      <a:r>
                        <a:rPr lang="en-US" sz="2400" b="1" u="none" strike="noStrike" cap="none" dirty="0">
                          <a:solidFill>
                            <a:srgbClr val="00B050"/>
                          </a:solidFill>
                          <a:latin typeface="Times New Roman"/>
                          <a:ea typeface="Times New Roman"/>
                          <a:cs typeface="Times New Roman"/>
                          <a:sym typeface="Times New Roman"/>
                        </a:rPr>
                        <a:t>Data Fundamentals, Collecting data, Preparing Data</a:t>
                      </a:r>
                      <a:endParaRPr sz="1400" u="none" strike="noStrike" cap="none" dirty="0"/>
                    </a:p>
                    <a:p>
                      <a:pPr marL="285750" marR="0" lvl="0" indent="-28575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Introduction to basic Visualization and it’s need.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Bar Chart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Line Chart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Pie and Donut Charts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Scatter Plot </a:t>
                      </a:r>
                      <a:endParaRPr sz="1400" u="none" strike="noStrike" cap="none" dirty="0"/>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dirty="0">
                          <a:solidFill>
                            <a:srgbClr val="833C0B"/>
                          </a:solidFill>
                          <a:latin typeface="Times New Roman"/>
                          <a:ea typeface="Times New Roman"/>
                          <a:cs typeface="Times New Roman"/>
                          <a:sym typeface="Times New Roman"/>
                        </a:rPr>
                        <a:t>The Packed Bubble Chart </a:t>
                      </a:r>
                      <a:endParaRPr sz="2400" b="1" u="none" strike="noStrike" cap="none" dirty="0">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101" name="Google Shape;10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a:p>
        </p:txBody>
      </p:sp>
      <p:sp>
        <p:nvSpPr>
          <p:cNvPr id="102" name="Google Shape;10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9"/>
          <p:cNvSpPr txBox="1">
            <a:spLocks noGrp="1"/>
          </p:cNvSpPr>
          <p:nvPr>
            <p:ph type="title"/>
          </p:nvPr>
        </p:nvSpPr>
        <p:spPr>
          <a:xfrm>
            <a:off x="695400" y="-17140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endParaRPr dirty="0"/>
          </a:p>
        </p:txBody>
      </p:sp>
      <p:sp>
        <p:nvSpPr>
          <p:cNvPr id="222" name="Google Shape;222;p9"/>
          <p:cNvSpPr txBox="1">
            <a:spLocks noGrp="1"/>
          </p:cNvSpPr>
          <p:nvPr>
            <p:ph type="body" idx="1"/>
          </p:nvPr>
        </p:nvSpPr>
        <p:spPr>
          <a:xfrm>
            <a:off x="839416" y="1124744"/>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dirty="0" smtClean="0">
                <a:hlinkClick r:id="rId3" action="ppaction://hlinkfile"/>
              </a:rPr>
              <a:t>Google form to collect Data</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r>
              <a:rPr lang="en-IN" dirty="0" smtClean="0">
                <a:hlinkClick r:id="rId4" action="ppaction://hlinkfile"/>
              </a:rPr>
              <a:t>Sample Responses (Excel format)</a:t>
            </a:r>
            <a:endParaRPr lang="en-IN" dirty="0"/>
          </a:p>
          <a:p>
            <a:pPr marL="0" lvl="0" indent="0" algn="l" rtl="0">
              <a:lnSpc>
                <a:spcPct val="90000"/>
              </a:lnSpc>
              <a:spcBef>
                <a:spcPts val="1000"/>
              </a:spcBef>
              <a:spcAft>
                <a:spcPts val="0"/>
              </a:spcAft>
              <a:buClr>
                <a:schemeClr val="dk1"/>
              </a:buClr>
              <a:buSzPts val="2800"/>
              <a:buNone/>
            </a:pPr>
            <a:endParaRPr lang="en-IN" dirty="0" smtClean="0"/>
          </a:p>
          <a:p>
            <a:pPr marL="0" lvl="0" indent="0" algn="l" rtl="0">
              <a:lnSpc>
                <a:spcPct val="90000"/>
              </a:lnSpc>
              <a:spcBef>
                <a:spcPts val="1000"/>
              </a:spcBef>
              <a:spcAft>
                <a:spcPts val="0"/>
              </a:spcAft>
              <a:buClr>
                <a:schemeClr val="dk1"/>
              </a:buClr>
              <a:buSzPts val="2800"/>
              <a:buNone/>
            </a:pPr>
            <a:r>
              <a:rPr lang="en-IN" dirty="0" smtClean="0">
                <a:hlinkClick r:id="rId5" action="ppaction://hlinkfile"/>
              </a:rPr>
              <a:t>Sample Responses Graphical form</a:t>
            </a:r>
            <a:endParaRPr lang="en-IN" dirty="0" smtClean="0"/>
          </a:p>
          <a:p>
            <a:pPr marL="0" lvl="0" indent="0" algn="l" rtl="0">
              <a:lnSpc>
                <a:spcPct val="90000"/>
              </a:lnSpc>
              <a:spcBef>
                <a:spcPts val="1000"/>
              </a:spcBef>
              <a:spcAft>
                <a:spcPts val="0"/>
              </a:spcAft>
              <a:buClr>
                <a:schemeClr val="dk1"/>
              </a:buClr>
              <a:buSzPts val="2800"/>
              <a:buNone/>
            </a:pPr>
            <a:endParaRPr lang="en-IN"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p:txBody>
      </p:sp>
      <p:sp>
        <p:nvSpPr>
          <p:cNvPr id="223" name="Google Shape;2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24" name="Google Shape;2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Data </a:t>
            </a:r>
            <a:r>
              <a:rPr lang="en-US" b="1" dirty="0">
                <a:solidFill>
                  <a:srgbClr val="0070C0"/>
                </a:solidFill>
              </a:rPr>
              <a:t>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endParaRPr dirty="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Correlations in Relationships:</a:t>
            </a:r>
            <a:r>
              <a:rPr lang="en-US" sz="2150" b="1" dirty="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Without data visualization, it is challenging to identify the correlations between the relationship of independent variables. Make better business decisions by making sense of those independent </a:t>
            </a:r>
            <a:r>
              <a:rPr lang="en-US" sz="2150" dirty="0" smtClean="0">
                <a:latin typeface="Times New Roman"/>
                <a:ea typeface="Times New Roman"/>
                <a:cs typeface="Times New Roman"/>
                <a:sym typeface="Times New Roman"/>
              </a:rPr>
              <a:t>variables</a:t>
            </a:r>
            <a:r>
              <a:rPr lang="en-US" sz="2150" dirty="0">
                <a:latin typeface="Times New Roman"/>
                <a:ea typeface="Times New Roman"/>
                <a:cs typeface="Times New Roman"/>
                <a:sym typeface="Times New Roman"/>
              </a:rPr>
              <a:t>.</a:t>
            </a: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21</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728" y="2924944"/>
            <a:ext cx="4178101" cy="3315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Data </a:t>
            </a:r>
            <a:r>
              <a:rPr lang="en-US" b="1" dirty="0">
                <a:solidFill>
                  <a:srgbClr val="0070C0"/>
                </a:solidFill>
              </a:rPr>
              <a:t>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endParaRPr dirty="0">
              <a:latin typeface="Times New Roman"/>
              <a:ea typeface="Times New Roman"/>
              <a:cs typeface="Times New Roman"/>
              <a:sym typeface="Times New Roman"/>
            </a:endParaRPr>
          </a:p>
          <a:p>
            <a:pPr marL="228600" lvl="0" indent="-228600" algn="just" rtl="0">
              <a:lnSpc>
                <a:spcPct val="90000"/>
              </a:lnSpc>
              <a:spcBef>
                <a:spcPts val="1000"/>
              </a:spcBef>
              <a:spcAft>
                <a:spcPts val="0"/>
              </a:spcAft>
              <a:buClr>
                <a:srgbClr val="0070C0"/>
              </a:buClr>
              <a:buSzPts val="2150"/>
              <a:buChar char="•"/>
            </a:pPr>
            <a:r>
              <a:rPr lang="en-US" sz="2150" b="1" dirty="0" smtClean="0">
                <a:solidFill>
                  <a:srgbClr val="0070C0"/>
                </a:solidFill>
                <a:latin typeface="Times New Roman"/>
                <a:ea typeface="Times New Roman"/>
                <a:cs typeface="Times New Roman"/>
                <a:sym typeface="Times New Roman"/>
              </a:rPr>
              <a:t>Trends </a:t>
            </a:r>
            <a:r>
              <a:rPr lang="en-US" sz="2150" b="1" dirty="0">
                <a:solidFill>
                  <a:srgbClr val="0070C0"/>
                </a:solidFill>
                <a:latin typeface="Times New Roman"/>
                <a:ea typeface="Times New Roman"/>
                <a:cs typeface="Times New Roman"/>
                <a:sym typeface="Times New Roman"/>
              </a:rPr>
              <a:t>Over Time:</a:t>
            </a:r>
            <a:r>
              <a:rPr lang="en-US" sz="2150" b="1" dirty="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an obvious and one of the most valuable applications use of data visualization It’s impossible to make predictions without having the necessary information from the past and present. Trends over time tell where we were and where we can </a:t>
            </a:r>
            <a:r>
              <a:rPr lang="en-US" sz="2150" dirty="0" smtClean="0">
                <a:latin typeface="Times New Roman"/>
                <a:ea typeface="Times New Roman"/>
                <a:cs typeface="Times New Roman"/>
                <a:sym typeface="Times New Roman"/>
              </a:rPr>
              <a:t>potentially go</a:t>
            </a:r>
            <a:r>
              <a:rPr lang="en-US" sz="2150" dirty="0">
                <a:latin typeface="Times New Roman"/>
                <a:ea typeface="Times New Roman"/>
                <a:cs typeface="Times New Roman"/>
                <a:sym typeface="Times New Roman"/>
              </a:rPr>
              <a:t>.</a:t>
            </a:r>
            <a:r>
              <a:rPr lang="en-US" sz="2150" b="1"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22</a:t>
            </a:fl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3140968"/>
            <a:ext cx="4320480" cy="3154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38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Data </a:t>
            </a:r>
            <a:r>
              <a:rPr lang="en-US" b="1" dirty="0">
                <a:solidFill>
                  <a:srgbClr val="0070C0"/>
                </a:solidFill>
              </a:rPr>
              <a:t>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r>
              <a:rPr lang="en-US" dirty="0" smtClean="0">
                <a:latin typeface="Times New Roman"/>
                <a:ea typeface="Times New Roman"/>
                <a:cs typeface="Times New Roman"/>
                <a:sym typeface="Times New Roman"/>
              </a:rPr>
              <a:t>.</a:t>
            </a:r>
            <a:r>
              <a:rPr lang="en-US" sz="2150" b="1"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Frequency:</a:t>
            </a:r>
            <a:r>
              <a:rPr lang="en-US" sz="2150" dirty="0">
                <a:latin typeface="Times New Roman"/>
                <a:ea typeface="Times New Roman"/>
                <a:cs typeface="Times New Roman"/>
                <a:sym typeface="Times New Roman"/>
              </a:rPr>
              <a:t> Closely related to trends over time is frequency. By examining the rate, or how often, customers purchase and when they buy </a:t>
            </a:r>
            <a:r>
              <a:rPr lang="en-US" sz="2150" dirty="0" smtClean="0">
                <a:latin typeface="Times New Roman"/>
                <a:ea typeface="Times New Roman"/>
                <a:cs typeface="Times New Roman"/>
                <a:sym typeface="Times New Roman"/>
              </a:rPr>
              <a:t>gives </a:t>
            </a:r>
            <a:r>
              <a:rPr lang="en-US" sz="2150" dirty="0">
                <a:latin typeface="Times New Roman"/>
                <a:ea typeface="Times New Roman"/>
                <a:cs typeface="Times New Roman"/>
                <a:sym typeface="Times New Roman"/>
              </a:rPr>
              <a:t>a better feel for how potential new customers might act and react to different marketing and customer acquisition strategies. </a:t>
            </a:r>
            <a:endParaRPr sz="2150" dirty="0">
              <a:latin typeface="Times New Roman"/>
              <a:ea typeface="Times New Roman"/>
              <a:cs typeface="Times New Roman"/>
              <a:sym typeface="Times New Roman"/>
            </a:endParaRPr>
          </a:p>
          <a:p>
            <a:pPr marL="228600" lvl="0" indent="0" algn="l" rtl="0">
              <a:lnSpc>
                <a:spcPct val="90000"/>
              </a:lnSpc>
              <a:spcBef>
                <a:spcPts val="1000"/>
              </a:spcBef>
              <a:spcAft>
                <a:spcPts val="0"/>
              </a:spcAft>
              <a:buSzPts val="1800"/>
              <a:buNone/>
            </a:pP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23</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632" y="2910938"/>
            <a:ext cx="4672632" cy="3470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1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Data </a:t>
            </a:r>
            <a:r>
              <a:rPr lang="en-US" b="1" dirty="0">
                <a:solidFill>
                  <a:srgbClr val="0070C0"/>
                </a:solidFill>
              </a:rPr>
              <a:t>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r>
              <a:rPr lang="en-US" dirty="0" smtClean="0">
                <a:latin typeface="Times New Roman"/>
                <a:ea typeface="Times New Roman"/>
                <a:cs typeface="Times New Roman"/>
                <a:sym typeface="Times New Roman"/>
              </a:rPr>
              <a:t>.</a:t>
            </a:r>
            <a:r>
              <a:rPr lang="en-US" sz="2150"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Examining the Market:</a:t>
            </a:r>
            <a:r>
              <a:rPr lang="en-US" sz="2150" b="1" dirty="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Data visualization takes the information from different markets to give you insights into which audiences to focus your attention on and which ones to stay away from. We get a clearer picture of the opportunities within those markets by displaying this data on various charts and graphs.</a:t>
            </a:r>
            <a:endParaRPr sz="2150" dirty="0">
              <a:latin typeface="Times New Roman"/>
              <a:ea typeface="Times New Roman"/>
              <a:cs typeface="Times New Roman"/>
              <a:sym typeface="Times New Roman"/>
            </a:endParaRPr>
          </a:p>
          <a:p>
            <a:pPr marL="228600" lvl="0" indent="0" algn="l" rtl="0">
              <a:lnSpc>
                <a:spcPct val="90000"/>
              </a:lnSpc>
              <a:spcBef>
                <a:spcPts val="1000"/>
              </a:spcBef>
              <a:spcAft>
                <a:spcPts val="0"/>
              </a:spcAft>
              <a:buSzPts val="1800"/>
              <a:buNone/>
            </a:pP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24</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713" y="3238078"/>
            <a:ext cx="58674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250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838200" y="190465"/>
            <a:ext cx="10515600" cy="7855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Data </a:t>
            </a:r>
            <a:r>
              <a:rPr lang="en-US" b="1" dirty="0">
                <a:solidFill>
                  <a:srgbClr val="0070C0"/>
                </a:solidFill>
              </a:rPr>
              <a:t>Visualization  </a:t>
            </a:r>
            <a:endParaRPr dirty="0"/>
          </a:p>
        </p:txBody>
      </p:sp>
      <p:sp>
        <p:nvSpPr>
          <p:cNvPr id="238" name="Google Shape;238;p11"/>
          <p:cNvSpPr txBox="1">
            <a:spLocks noGrp="1"/>
          </p:cNvSpPr>
          <p:nvPr>
            <p:ph type="body" idx="1"/>
          </p:nvPr>
        </p:nvSpPr>
        <p:spPr>
          <a:xfrm>
            <a:off x="910119" y="1055062"/>
            <a:ext cx="10515600" cy="51916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150"/>
              <a:buFont typeface="Times New Roman"/>
              <a:buChar char="•"/>
            </a:pPr>
            <a:r>
              <a:rPr lang="en-US" dirty="0">
                <a:latin typeface="Times New Roman"/>
                <a:ea typeface="Times New Roman"/>
                <a:cs typeface="Times New Roman"/>
                <a:sym typeface="Times New Roman"/>
              </a:rPr>
              <a:t>Businesses can now recognize patterns more quickly because they can interpret data in graphical or pictorial forms.</a:t>
            </a:r>
            <a:endParaRPr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Correlations in Relationships:</a:t>
            </a:r>
            <a:r>
              <a:rPr lang="en-US" sz="2150" b="1" dirty="0">
                <a:latin typeface="Times New Roman"/>
                <a:ea typeface="Times New Roman"/>
                <a:cs typeface="Times New Roman"/>
                <a:sym typeface="Times New Roman"/>
              </a:rPr>
              <a:t> </a:t>
            </a:r>
            <a:r>
              <a:rPr lang="en-US" sz="2150" dirty="0" smtClean="0">
                <a:latin typeface="Times New Roman"/>
                <a:ea typeface="Times New Roman"/>
                <a:cs typeface="Times New Roman"/>
                <a:sym typeface="Times New Roman"/>
              </a:rPr>
              <a:t> </a:t>
            </a:r>
            <a:endParaRPr sz="2150" dirty="0" smtClean="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smtClean="0">
                <a:solidFill>
                  <a:srgbClr val="0070C0"/>
                </a:solidFill>
                <a:latin typeface="Times New Roman"/>
                <a:ea typeface="Times New Roman"/>
                <a:cs typeface="Times New Roman"/>
                <a:sym typeface="Times New Roman"/>
              </a:rPr>
              <a:t>Trends Over Time:</a:t>
            </a:r>
            <a:r>
              <a:rPr lang="en-US" sz="2150" b="1" dirty="0" smtClean="0">
                <a:latin typeface="Times New Roman"/>
                <a:ea typeface="Times New Roman"/>
                <a:cs typeface="Times New Roman"/>
                <a:sym typeface="Times New Roman"/>
              </a:rPr>
              <a:t> </a:t>
            </a:r>
            <a:endParaRPr sz="2150" dirty="0" smtClean="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smtClean="0">
                <a:solidFill>
                  <a:srgbClr val="0070C0"/>
                </a:solidFill>
                <a:latin typeface="Times New Roman"/>
                <a:ea typeface="Times New Roman"/>
                <a:cs typeface="Times New Roman"/>
                <a:sym typeface="Times New Roman"/>
              </a:rPr>
              <a:t>Frequency</a:t>
            </a:r>
            <a:r>
              <a:rPr lang="en-US" sz="2150" b="1" dirty="0">
                <a:solidFill>
                  <a:srgbClr val="0070C0"/>
                </a:solidFill>
                <a:latin typeface="Times New Roman"/>
                <a:ea typeface="Times New Roman"/>
                <a:cs typeface="Times New Roman"/>
                <a:sym typeface="Times New Roman"/>
              </a:rPr>
              <a:t>:</a:t>
            </a:r>
            <a:r>
              <a:rPr lang="en-US" sz="2150" dirty="0">
                <a:latin typeface="Times New Roman"/>
                <a:ea typeface="Times New Roman"/>
                <a:cs typeface="Times New Roman"/>
                <a:sym typeface="Times New Roman"/>
              </a:rPr>
              <a:t> </a:t>
            </a:r>
            <a:r>
              <a:rPr lang="en-US" sz="2150" dirty="0" smtClean="0">
                <a:latin typeface="Times New Roman"/>
                <a:ea typeface="Times New Roman"/>
                <a:cs typeface="Times New Roman"/>
                <a:sym typeface="Times New Roman"/>
              </a:rPr>
              <a:t> </a:t>
            </a:r>
            <a:r>
              <a:rPr lang="en-US" sz="2150" dirty="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rgbClr val="0070C0"/>
              </a:buClr>
              <a:buSzPts val="2150"/>
              <a:buChar char="•"/>
            </a:pPr>
            <a:r>
              <a:rPr lang="en-US" sz="2150" b="1" dirty="0">
                <a:solidFill>
                  <a:srgbClr val="0070C0"/>
                </a:solidFill>
                <a:latin typeface="Times New Roman"/>
                <a:ea typeface="Times New Roman"/>
                <a:cs typeface="Times New Roman"/>
                <a:sym typeface="Times New Roman"/>
              </a:rPr>
              <a:t>Examining the Market:</a:t>
            </a:r>
            <a:r>
              <a:rPr lang="en-US" sz="2150" b="1" dirty="0">
                <a:latin typeface="Times New Roman"/>
                <a:ea typeface="Times New Roman"/>
                <a:cs typeface="Times New Roman"/>
                <a:sym typeface="Times New Roman"/>
              </a:rPr>
              <a:t> </a:t>
            </a:r>
            <a:r>
              <a:rPr lang="en-IN" sz="2150" dirty="0" smtClean="0">
                <a:latin typeface="Times New Roman"/>
                <a:ea typeface="Times New Roman"/>
                <a:cs typeface="Times New Roman"/>
                <a:sym typeface="Times New Roman"/>
              </a:rPr>
              <a:t> </a:t>
            </a:r>
            <a:endParaRPr sz="2150" dirty="0">
              <a:latin typeface="Times New Roman"/>
              <a:ea typeface="Times New Roman"/>
              <a:cs typeface="Times New Roman"/>
              <a:sym typeface="Times New Roman"/>
            </a:endParaRPr>
          </a:p>
          <a:p>
            <a:pPr marL="228600" lvl="0" indent="0" algn="l" rtl="0">
              <a:lnSpc>
                <a:spcPct val="90000"/>
              </a:lnSpc>
              <a:spcBef>
                <a:spcPts val="1000"/>
              </a:spcBef>
              <a:spcAft>
                <a:spcPts val="0"/>
              </a:spcAft>
              <a:buSzPts val="1800"/>
              <a:buNone/>
            </a:pPr>
            <a:endParaRPr sz="2150" dirty="0">
              <a:latin typeface="Times New Roman"/>
              <a:ea typeface="Times New Roman"/>
              <a:cs typeface="Times New Roman"/>
              <a:sym typeface="Times New Roman"/>
            </a:endParaRPr>
          </a:p>
        </p:txBody>
      </p:sp>
      <p:sp>
        <p:nvSpPr>
          <p:cNvPr id="239" name="Google Shape;23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40" name="Google Shape;24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25</a:t>
            </a:fld>
            <a:endParaRPr/>
          </a:p>
        </p:txBody>
      </p:sp>
    </p:spTree>
    <p:extLst>
      <p:ext uri="{BB962C8B-B14F-4D97-AF65-F5344CB8AC3E}">
        <p14:creationId xmlns:p14="http://schemas.microsoft.com/office/powerpoint/2010/main" val="313835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4464aad1b1_3_6"/>
          <p:cNvSpPr txBox="1">
            <a:spLocks noGrp="1"/>
          </p:cNvSpPr>
          <p:nvPr>
            <p:ph type="title"/>
          </p:nvPr>
        </p:nvSpPr>
        <p:spPr>
          <a:xfrm>
            <a:off x="838200" y="190465"/>
            <a:ext cx="10515600" cy="78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70C0"/>
              </a:buClr>
              <a:buSzPts val="4400"/>
              <a:buFont typeface="Calibri"/>
              <a:buNone/>
            </a:pPr>
            <a:r>
              <a:rPr lang="en-US" b="1" dirty="0" smtClean="0">
                <a:solidFill>
                  <a:srgbClr val="0070C0"/>
                </a:solidFill>
              </a:rPr>
              <a:t>Need of </a:t>
            </a:r>
            <a:r>
              <a:rPr lang="en-US" b="1" dirty="0">
                <a:solidFill>
                  <a:srgbClr val="0070C0"/>
                </a:solidFill>
              </a:rPr>
              <a:t>Data Visualization  </a:t>
            </a:r>
            <a:endParaRPr dirty="0"/>
          </a:p>
        </p:txBody>
      </p:sp>
      <p:sp>
        <p:nvSpPr>
          <p:cNvPr id="246" name="Google Shape;246;g14464aad1b1_3_6"/>
          <p:cNvSpPr txBox="1">
            <a:spLocks noGrp="1"/>
          </p:cNvSpPr>
          <p:nvPr>
            <p:ph type="body" idx="1"/>
          </p:nvPr>
        </p:nvSpPr>
        <p:spPr>
          <a:xfrm>
            <a:off x="910119" y="1055062"/>
            <a:ext cx="10515600" cy="51915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Clr>
                <a:srgbClr val="0070C0"/>
              </a:buClr>
              <a:buSzPts val="2200"/>
              <a:buChar char="•"/>
            </a:pPr>
            <a:r>
              <a:rPr lang="en-US" sz="2200" b="1" dirty="0">
                <a:solidFill>
                  <a:srgbClr val="0070C0"/>
                </a:solidFill>
                <a:latin typeface="Times New Roman"/>
                <a:ea typeface="Times New Roman"/>
                <a:cs typeface="Times New Roman"/>
                <a:sym typeface="Times New Roman"/>
              </a:rPr>
              <a:t>Risk and Reward:</a:t>
            </a:r>
            <a:r>
              <a:rPr lang="en-US" sz="2200" b="1" dirty="0">
                <a:latin typeface="Times New Roman"/>
                <a:ea typeface="Times New Roman"/>
                <a:cs typeface="Times New Roman"/>
                <a:sym typeface="Times New Roman"/>
              </a:rPr>
              <a:t> </a:t>
            </a:r>
            <a:r>
              <a:rPr lang="en-US" sz="2200" dirty="0">
                <a:latin typeface="Times New Roman"/>
                <a:ea typeface="Times New Roman"/>
                <a:cs typeface="Times New Roman"/>
                <a:sym typeface="Times New Roman"/>
              </a:rPr>
              <a:t>Looking at value and risk metrics requires expertise because, without data visualization, we must interpret complicated spreadsheets and numbers. Once information is visualized, we can then pinpoint areas that may or may not require action.</a:t>
            </a:r>
            <a:endParaRPr sz="2200" dirty="0">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rgbClr val="0070C0"/>
              </a:buClr>
              <a:buSzPts val="2200"/>
              <a:buChar char="•"/>
            </a:pPr>
            <a:r>
              <a:rPr lang="en-US" sz="2200" b="1" dirty="0">
                <a:solidFill>
                  <a:srgbClr val="0070C0"/>
                </a:solidFill>
                <a:latin typeface="Times New Roman"/>
                <a:ea typeface="Times New Roman"/>
                <a:cs typeface="Times New Roman"/>
                <a:sym typeface="Times New Roman"/>
              </a:rPr>
              <a:t>Reacting to the Market:</a:t>
            </a:r>
            <a:r>
              <a:rPr lang="en-US" sz="2200" b="1" dirty="0">
                <a:latin typeface="Times New Roman"/>
                <a:ea typeface="Times New Roman"/>
                <a:cs typeface="Times New Roman"/>
                <a:sym typeface="Times New Roman"/>
              </a:rPr>
              <a:t> </a:t>
            </a:r>
            <a:r>
              <a:rPr lang="en-US" sz="2200" dirty="0">
                <a:latin typeface="Times New Roman"/>
                <a:ea typeface="Times New Roman"/>
                <a:cs typeface="Times New Roman"/>
                <a:sym typeface="Times New Roman"/>
              </a:rPr>
              <a:t>The ability to obtain information quickly and easily with data displayed clearly on a functional dashboard allows businesses to act and respond to findings swiftly and helps to avoid making mistakes.</a:t>
            </a:r>
            <a:endParaRPr sz="2200" dirty="0">
              <a:latin typeface="Times New Roman"/>
              <a:ea typeface="Times New Roman"/>
              <a:cs typeface="Times New Roman"/>
              <a:sym typeface="Times New Roman"/>
            </a:endParaRPr>
          </a:p>
          <a:p>
            <a:pPr marL="228600" lvl="0" indent="0" algn="l" rtl="0">
              <a:lnSpc>
                <a:spcPct val="80000"/>
              </a:lnSpc>
              <a:spcBef>
                <a:spcPts val="0"/>
              </a:spcBef>
              <a:spcAft>
                <a:spcPts val="0"/>
              </a:spcAft>
              <a:buSzPts val="1800"/>
              <a:buNone/>
            </a:pP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Data visualization helps to tell stories by curating data into a form easier to understand, highlighting the trends and outliers</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A good visualization tells a story, removing the noise from data and highlighting the useful information</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Effective data visualization is a delicate balancing act between form and function</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Font typeface="Times New Roman"/>
              <a:buChar char="•"/>
            </a:pPr>
            <a:r>
              <a:rPr lang="en-US" sz="2200" dirty="0">
                <a:solidFill>
                  <a:srgbClr val="333333"/>
                </a:solidFill>
                <a:latin typeface="Times New Roman"/>
                <a:ea typeface="Times New Roman"/>
                <a:cs typeface="Times New Roman"/>
                <a:sym typeface="Times New Roman"/>
              </a:rPr>
              <a:t>The most stunning visualization could utterly fail at conveying the right message or it could speak volumes </a:t>
            </a:r>
            <a:endParaRPr sz="2200" dirty="0">
              <a:solidFill>
                <a:srgbClr val="333333"/>
              </a:solidFill>
              <a:latin typeface="Times New Roman"/>
              <a:ea typeface="Times New Roman"/>
              <a:cs typeface="Times New Roman"/>
              <a:sym typeface="Times New Roman"/>
            </a:endParaRPr>
          </a:p>
          <a:p>
            <a:pPr marL="228600" lvl="0" indent="-228600" algn="l" rtl="0">
              <a:lnSpc>
                <a:spcPct val="80000"/>
              </a:lnSpc>
              <a:spcBef>
                <a:spcPts val="1000"/>
              </a:spcBef>
              <a:spcAft>
                <a:spcPts val="1000"/>
              </a:spcAft>
              <a:buClr>
                <a:schemeClr val="dk1"/>
              </a:buClr>
              <a:buSzPts val="2700"/>
              <a:buFont typeface="Times New Roman"/>
              <a:buChar char="•"/>
            </a:pPr>
            <a:r>
              <a:rPr lang="en-US" sz="2200" dirty="0">
                <a:solidFill>
                  <a:srgbClr val="333333"/>
                </a:solidFill>
                <a:latin typeface="Times New Roman"/>
                <a:ea typeface="Times New Roman"/>
                <a:cs typeface="Times New Roman"/>
                <a:sym typeface="Times New Roman"/>
              </a:rPr>
              <a:t>The data and the visuals need to work togethe</a:t>
            </a:r>
            <a:r>
              <a:rPr lang="en-US" sz="2000" dirty="0">
                <a:solidFill>
                  <a:srgbClr val="333333"/>
                </a:solidFill>
                <a:latin typeface="Times New Roman"/>
                <a:ea typeface="Times New Roman"/>
                <a:cs typeface="Times New Roman"/>
                <a:sym typeface="Times New Roman"/>
              </a:rPr>
              <a:t>r </a:t>
            </a:r>
            <a:endParaRPr sz="2000" dirty="0">
              <a:solidFill>
                <a:srgbClr val="333333"/>
              </a:solidFill>
              <a:latin typeface="Times New Roman"/>
              <a:ea typeface="Times New Roman"/>
              <a:cs typeface="Times New Roman"/>
              <a:sym typeface="Times New Roman"/>
            </a:endParaRPr>
          </a:p>
        </p:txBody>
      </p:sp>
      <p:sp>
        <p:nvSpPr>
          <p:cNvPr id="247" name="Google Shape;247;g14464aad1b1_3_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48" name="Google Shape;248;g14464aad1b1_3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2"/>
          <p:cNvSpPr txBox="1">
            <a:spLocks noGrp="1"/>
          </p:cNvSpPr>
          <p:nvPr>
            <p:ph type="title"/>
          </p:nvPr>
        </p:nvSpPr>
        <p:spPr>
          <a:xfrm>
            <a:off x="838200" y="365126"/>
            <a:ext cx="10515600" cy="63146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070C0"/>
              </a:buClr>
              <a:buSzPct val="100000"/>
              <a:buFont typeface="Calibri"/>
              <a:buNone/>
            </a:pPr>
            <a:r>
              <a:rPr lang="en-US" b="1" dirty="0">
                <a:solidFill>
                  <a:srgbClr val="0070C0"/>
                </a:solidFill>
              </a:rPr>
              <a:t>Data Analysis Lifecycle</a:t>
            </a:r>
            <a:endParaRPr dirty="0"/>
          </a:p>
        </p:txBody>
      </p:sp>
      <p:sp>
        <p:nvSpPr>
          <p:cNvPr id="254" name="Google Shape;25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55" name="Google Shape;25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27</a:t>
            </a:fld>
            <a:endParaRPr/>
          </a:p>
        </p:txBody>
      </p:sp>
      <p:sp>
        <p:nvSpPr>
          <p:cNvPr id="256" name="Google Shape;256;p12"/>
          <p:cNvSpPr/>
          <p:nvPr/>
        </p:nvSpPr>
        <p:spPr>
          <a:xfrm>
            <a:off x="4744464" y="1265625"/>
            <a:ext cx="1870800" cy="1403700"/>
          </a:xfrm>
          <a:prstGeom prst="ellipse">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FF964E"/>
                </a:solidFill>
                <a:latin typeface="Calibri"/>
                <a:ea typeface="Calibri"/>
                <a:cs typeface="Calibri"/>
                <a:sym typeface="Calibri"/>
              </a:rPr>
              <a:t>Objective</a:t>
            </a:r>
            <a:endParaRPr sz="2200" b="1" i="0" u="none" strike="noStrike" cap="none" dirty="0">
              <a:solidFill>
                <a:srgbClr val="000000"/>
              </a:solidFill>
              <a:latin typeface="Calibri"/>
              <a:ea typeface="Calibri"/>
              <a:cs typeface="Calibri"/>
              <a:sym typeface="Calibri"/>
            </a:endParaRPr>
          </a:p>
        </p:txBody>
      </p:sp>
      <p:sp>
        <p:nvSpPr>
          <p:cNvPr id="257" name="Google Shape;257;p12"/>
          <p:cNvSpPr/>
          <p:nvPr/>
        </p:nvSpPr>
        <p:spPr>
          <a:xfrm>
            <a:off x="2478776" y="3783024"/>
            <a:ext cx="2208600" cy="1554600"/>
          </a:xfrm>
          <a:prstGeom prst="ellipse">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FF00FF"/>
                </a:solidFill>
                <a:latin typeface="Calibri"/>
                <a:ea typeface="Calibri"/>
                <a:cs typeface="Calibri"/>
                <a:sym typeface="Calibri"/>
              </a:rPr>
              <a:t>Data Analytics</a:t>
            </a:r>
            <a:endParaRPr sz="2200" b="1" i="0" u="none" strike="noStrike" cap="none" dirty="0">
              <a:solidFill>
                <a:srgbClr val="FF00FF"/>
              </a:solidFill>
              <a:latin typeface="Calibri"/>
              <a:ea typeface="Calibri"/>
              <a:cs typeface="Calibri"/>
              <a:sym typeface="Calibri"/>
            </a:endParaRPr>
          </a:p>
        </p:txBody>
      </p:sp>
      <p:sp>
        <p:nvSpPr>
          <p:cNvPr id="258" name="Google Shape;258;p12"/>
          <p:cNvSpPr/>
          <p:nvPr/>
        </p:nvSpPr>
        <p:spPr>
          <a:xfrm>
            <a:off x="6672325" y="3783025"/>
            <a:ext cx="2631300" cy="1554600"/>
          </a:xfrm>
          <a:prstGeom prst="ellipse">
            <a:avLst/>
          </a:prstGeom>
          <a:solidFill>
            <a:srgbClr val="FFF2C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Data Cleaning &amp; Transformation</a:t>
            </a:r>
            <a:endParaRPr sz="1800" b="1" i="0" u="none" strike="noStrike" cap="none" dirty="0">
              <a:solidFill>
                <a:schemeClr val="dk1"/>
              </a:solidFill>
              <a:latin typeface="Calibri"/>
              <a:ea typeface="Calibri"/>
              <a:cs typeface="Calibri"/>
              <a:sym typeface="Calibri"/>
            </a:endParaRPr>
          </a:p>
        </p:txBody>
      </p:sp>
      <p:sp>
        <p:nvSpPr>
          <p:cNvPr id="259" name="Google Shape;259;p12"/>
          <p:cNvSpPr/>
          <p:nvPr/>
        </p:nvSpPr>
        <p:spPr>
          <a:xfrm>
            <a:off x="6672325" y="1987550"/>
            <a:ext cx="2631300" cy="1554600"/>
          </a:xfrm>
          <a:prstGeom prst="ellipse">
            <a:avLst/>
          </a:prstGeom>
          <a:solidFill>
            <a:srgbClr val="F4B08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Understanding the data</a:t>
            </a:r>
            <a:endParaRPr sz="1800" b="0" i="0" u="none" strike="noStrike" cap="none">
              <a:solidFill>
                <a:srgbClr val="000000"/>
              </a:solidFill>
              <a:latin typeface="Arial"/>
              <a:ea typeface="Arial"/>
              <a:cs typeface="Arial"/>
              <a:sym typeface="Arial"/>
            </a:endParaRPr>
          </a:p>
        </p:txBody>
      </p:sp>
      <p:sp>
        <p:nvSpPr>
          <p:cNvPr id="260" name="Google Shape;260;p12"/>
          <p:cNvSpPr/>
          <p:nvPr/>
        </p:nvSpPr>
        <p:spPr>
          <a:xfrm>
            <a:off x="4602203" y="4839901"/>
            <a:ext cx="2208600" cy="1621500"/>
          </a:xfrm>
          <a:prstGeom prst="ellipse">
            <a:avLst/>
          </a:prstGeom>
          <a:solidFill>
            <a:srgbClr val="F4B08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1" i="0" u="none" strike="noStrike" cap="none" dirty="0">
                <a:solidFill>
                  <a:schemeClr val="lt1"/>
                </a:solidFill>
                <a:latin typeface="Calibri"/>
                <a:ea typeface="Calibri"/>
                <a:cs typeface="Calibri"/>
                <a:sym typeface="Calibri"/>
              </a:rPr>
              <a:t>Data Enhancing</a:t>
            </a:r>
            <a:endParaRPr sz="1900" b="1" i="0" u="none" strike="noStrike" cap="none" dirty="0">
              <a:solidFill>
                <a:schemeClr val="lt1"/>
              </a:solidFill>
              <a:latin typeface="Calibri"/>
              <a:ea typeface="Calibri"/>
              <a:cs typeface="Calibri"/>
              <a:sym typeface="Calibri"/>
            </a:endParaRPr>
          </a:p>
        </p:txBody>
      </p:sp>
      <p:sp>
        <p:nvSpPr>
          <p:cNvPr id="261" name="Google Shape;261;p12"/>
          <p:cNvSpPr/>
          <p:nvPr/>
        </p:nvSpPr>
        <p:spPr>
          <a:xfrm>
            <a:off x="2478799" y="2138500"/>
            <a:ext cx="2208600" cy="1403700"/>
          </a:xfrm>
          <a:prstGeom prst="ellipse">
            <a:avLst/>
          </a:prstGeom>
          <a:solidFill>
            <a:srgbClr val="F4B08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0000FF"/>
                </a:solidFill>
                <a:latin typeface="Calibri"/>
                <a:ea typeface="Calibri"/>
                <a:cs typeface="Calibri"/>
                <a:sym typeface="Calibri"/>
              </a:rPr>
              <a:t>Data </a:t>
            </a:r>
            <a:r>
              <a:rPr lang="en-US" sz="2000" b="1" i="0" u="none" strike="noStrike" cap="none" dirty="0" err="1">
                <a:solidFill>
                  <a:srgbClr val="0000FF"/>
                </a:solidFill>
                <a:latin typeface="Calibri"/>
                <a:ea typeface="Calibri"/>
                <a:cs typeface="Calibri"/>
                <a:sym typeface="Calibri"/>
              </a:rPr>
              <a:t>Visualisation</a:t>
            </a:r>
            <a:endParaRPr sz="2000" b="1" i="0" u="none" strike="noStrike" cap="none" dirty="0">
              <a:solidFill>
                <a:srgbClr val="0000FF"/>
              </a:solidFill>
              <a:latin typeface="Calibri"/>
              <a:ea typeface="Calibri"/>
              <a:cs typeface="Calibri"/>
              <a:sym typeface="Calibri"/>
            </a:endParaRPr>
          </a:p>
        </p:txBody>
      </p:sp>
      <p:sp>
        <p:nvSpPr>
          <p:cNvPr id="262" name="Google Shape;262;p12"/>
          <p:cNvSpPr/>
          <p:nvPr/>
        </p:nvSpPr>
        <p:spPr>
          <a:xfrm rot="5400000">
            <a:off x="5464700" y="3199313"/>
            <a:ext cx="1581600" cy="11106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2"/>
          <p:cNvSpPr/>
          <p:nvPr/>
        </p:nvSpPr>
        <p:spPr>
          <a:xfrm rot="-5400000">
            <a:off x="4208550" y="3121163"/>
            <a:ext cx="1581600" cy="11106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8994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62" grpId="0" animBg="1"/>
      <p:bldP spid="26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3"/>
          <p:cNvSpPr txBox="1">
            <a:spLocks noGrp="1"/>
          </p:cNvSpPr>
          <p:nvPr>
            <p:ph type="title"/>
          </p:nvPr>
        </p:nvSpPr>
        <p:spPr>
          <a:xfrm>
            <a:off x="838200" y="365126"/>
            <a:ext cx="10515600" cy="6314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Analysis Lifecycle</a:t>
            </a:r>
            <a:endParaRPr/>
          </a:p>
        </p:txBody>
      </p:sp>
      <p:sp>
        <p:nvSpPr>
          <p:cNvPr id="269" name="Google Shape;269;p13"/>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lnSpcReduction="10000"/>
          </a:bodyPr>
          <a:lstStyle/>
          <a:p>
            <a:pPr marL="457200" lvl="0" indent="-406400" algn="l" rtl="0">
              <a:lnSpc>
                <a:spcPct val="90000"/>
              </a:lnSpc>
              <a:spcBef>
                <a:spcPts val="0"/>
              </a:spcBef>
              <a:spcAft>
                <a:spcPts val="0"/>
              </a:spcAft>
              <a:buSzPts val="2800"/>
              <a:buAutoNum type="arabicPeriod"/>
            </a:pPr>
            <a:r>
              <a:rPr lang="en-US" dirty="0">
                <a:latin typeface="Arial"/>
                <a:ea typeface="Arial"/>
                <a:cs typeface="Arial"/>
                <a:sym typeface="Arial"/>
              </a:rPr>
              <a:t>Objective</a:t>
            </a:r>
            <a:endParaRPr dirty="0">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dirty="0">
                <a:latin typeface="Arial"/>
                <a:ea typeface="Arial"/>
                <a:cs typeface="Arial"/>
                <a:sym typeface="Arial"/>
              </a:rPr>
              <a:t>Identify </a:t>
            </a:r>
            <a:r>
              <a:rPr lang="en-US" b="1" dirty="0">
                <a:latin typeface="Arial"/>
                <a:ea typeface="Arial"/>
                <a:cs typeface="Arial"/>
                <a:sym typeface="Arial"/>
              </a:rPr>
              <a:t>WHY</a:t>
            </a:r>
            <a:r>
              <a:rPr lang="en-US" dirty="0">
                <a:latin typeface="Arial"/>
                <a:ea typeface="Arial"/>
                <a:cs typeface="Arial"/>
                <a:sym typeface="Arial"/>
              </a:rPr>
              <a:t> is the data collected.</a:t>
            </a:r>
            <a:endParaRPr dirty="0">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dirty="0">
                <a:latin typeface="Arial"/>
                <a:ea typeface="Arial"/>
                <a:cs typeface="Arial"/>
                <a:sym typeface="Arial"/>
              </a:rPr>
              <a:t>The purpose of data collection decides </a:t>
            </a:r>
            <a:r>
              <a:rPr lang="en-US" b="1" dirty="0">
                <a:latin typeface="Arial"/>
                <a:ea typeface="Arial"/>
                <a:cs typeface="Arial"/>
                <a:sym typeface="Arial"/>
              </a:rPr>
              <a:t>WHAT</a:t>
            </a:r>
            <a:r>
              <a:rPr lang="en-US" dirty="0">
                <a:latin typeface="Arial"/>
                <a:ea typeface="Arial"/>
                <a:cs typeface="Arial"/>
                <a:sym typeface="Arial"/>
              </a:rPr>
              <a:t> to collect and </a:t>
            </a:r>
            <a:r>
              <a:rPr lang="en-US" b="1" dirty="0">
                <a:latin typeface="Arial"/>
                <a:ea typeface="Arial"/>
                <a:cs typeface="Arial"/>
                <a:sym typeface="Arial"/>
              </a:rPr>
              <a:t>HOW</a:t>
            </a:r>
            <a:r>
              <a:rPr lang="en-US" dirty="0">
                <a:latin typeface="Arial"/>
                <a:ea typeface="Arial"/>
                <a:cs typeface="Arial"/>
                <a:sym typeface="Arial"/>
              </a:rPr>
              <a:t> </a:t>
            </a:r>
            <a:r>
              <a:rPr lang="en-US" dirty="0" smtClean="0">
                <a:latin typeface="Arial"/>
                <a:ea typeface="Arial"/>
                <a:cs typeface="Arial"/>
                <a:sym typeface="Arial"/>
              </a:rPr>
              <a:t>and from </a:t>
            </a:r>
            <a:r>
              <a:rPr lang="en-US" b="1" dirty="0" smtClean="0">
                <a:latin typeface="Arial"/>
                <a:ea typeface="Arial"/>
                <a:cs typeface="Arial"/>
                <a:sym typeface="Arial"/>
              </a:rPr>
              <a:t>WHOM</a:t>
            </a:r>
            <a:r>
              <a:rPr lang="en-US" dirty="0" smtClean="0">
                <a:latin typeface="Arial"/>
                <a:ea typeface="Arial"/>
                <a:cs typeface="Arial"/>
                <a:sym typeface="Arial"/>
              </a:rPr>
              <a:t> and </a:t>
            </a:r>
            <a:r>
              <a:rPr lang="en-US" dirty="0">
                <a:latin typeface="Arial"/>
                <a:ea typeface="Arial"/>
                <a:cs typeface="Arial"/>
                <a:sym typeface="Arial"/>
              </a:rPr>
              <a:t>to </a:t>
            </a:r>
            <a:r>
              <a:rPr lang="en-US" b="1" dirty="0">
                <a:latin typeface="Arial"/>
                <a:ea typeface="Arial"/>
                <a:cs typeface="Arial"/>
                <a:sym typeface="Arial"/>
              </a:rPr>
              <a:t>WHOM</a:t>
            </a:r>
            <a:r>
              <a:rPr lang="en-US" dirty="0">
                <a:latin typeface="Arial"/>
                <a:ea typeface="Arial"/>
                <a:cs typeface="Arial"/>
                <a:sym typeface="Arial"/>
              </a:rPr>
              <a:t> will that be presented   </a:t>
            </a:r>
            <a:endParaRPr dirty="0">
              <a:latin typeface="Arial"/>
              <a:ea typeface="Arial"/>
              <a:cs typeface="Arial"/>
              <a:sym typeface="Arial"/>
            </a:endParaRPr>
          </a:p>
          <a:p>
            <a:pPr marL="457200" lvl="0" indent="-406400" algn="l" rtl="0">
              <a:lnSpc>
                <a:spcPct val="90000"/>
              </a:lnSpc>
              <a:spcBef>
                <a:spcPts val="0"/>
              </a:spcBef>
              <a:spcAft>
                <a:spcPts val="0"/>
              </a:spcAft>
              <a:buSzPts val="2800"/>
              <a:buAutoNum type="arabicPeriod"/>
            </a:pPr>
            <a:r>
              <a:rPr lang="en-US" dirty="0"/>
              <a:t>Understanding the Data</a:t>
            </a:r>
            <a:endParaRPr dirty="0"/>
          </a:p>
          <a:p>
            <a:pPr marL="914400" lvl="1" indent="-342900" algn="l" rtl="0">
              <a:lnSpc>
                <a:spcPct val="90000"/>
              </a:lnSpc>
              <a:spcBef>
                <a:spcPts val="0"/>
              </a:spcBef>
              <a:spcAft>
                <a:spcPts val="0"/>
              </a:spcAft>
              <a:buSzPts val="1800"/>
              <a:buChar char="•"/>
            </a:pPr>
            <a:r>
              <a:rPr lang="en-US" dirty="0"/>
              <a:t>Know </a:t>
            </a:r>
            <a:r>
              <a:rPr lang="en-US" b="1" dirty="0"/>
              <a:t>WHAT</a:t>
            </a:r>
            <a:r>
              <a:rPr lang="en-US" dirty="0"/>
              <a:t> is collected </a:t>
            </a:r>
            <a:endParaRPr dirty="0"/>
          </a:p>
          <a:p>
            <a:pPr marL="457200" lvl="0" indent="-406400" algn="l" rtl="0">
              <a:lnSpc>
                <a:spcPct val="90000"/>
              </a:lnSpc>
              <a:spcBef>
                <a:spcPts val="0"/>
              </a:spcBef>
              <a:spcAft>
                <a:spcPts val="0"/>
              </a:spcAft>
              <a:buSzPts val="2800"/>
              <a:buAutoNum type="arabicPeriod"/>
            </a:pPr>
            <a:r>
              <a:rPr lang="en-US" dirty="0"/>
              <a:t>Data Cleaning &amp; Data Transformation</a:t>
            </a:r>
            <a:endParaRPr dirty="0"/>
          </a:p>
          <a:p>
            <a:pPr marL="914400" lvl="1" indent="-342900" algn="l" rtl="0">
              <a:lnSpc>
                <a:spcPct val="90000"/>
              </a:lnSpc>
              <a:spcBef>
                <a:spcPts val="0"/>
              </a:spcBef>
              <a:spcAft>
                <a:spcPts val="0"/>
              </a:spcAft>
              <a:buSzPts val="1800"/>
              <a:buChar char="•"/>
            </a:pPr>
            <a:r>
              <a:rPr lang="en-US" dirty="0"/>
              <a:t>Remove the UNWANTED data (noise) which may be irrelevant </a:t>
            </a:r>
            <a:endParaRPr dirty="0"/>
          </a:p>
          <a:p>
            <a:pPr marL="914400" lvl="1" indent="-342900" algn="l" rtl="0">
              <a:lnSpc>
                <a:spcPct val="90000"/>
              </a:lnSpc>
              <a:spcBef>
                <a:spcPts val="0"/>
              </a:spcBef>
              <a:spcAft>
                <a:spcPts val="0"/>
              </a:spcAft>
              <a:buSzPts val="1800"/>
              <a:buChar char="•"/>
            </a:pPr>
            <a:r>
              <a:rPr lang="en-US" dirty="0"/>
              <a:t>Convert data from one form to another if needed</a:t>
            </a:r>
            <a:endParaRPr dirty="0"/>
          </a:p>
          <a:p>
            <a:pPr marL="457200" lvl="0" indent="-406400" algn="l" rtl="0">
              <a:lnSpc>
                <a:spcPct val="90000"/>
              </a:lnSpc>
              <a:spcBef>
                <a:spcPts val="0"/>
              </a:spcBef>
              <a:spcAft>
                <a:spcPts val="0"/>
              </a:spcAft>
              <a:buSzPts val="2800"/>
              <a:buAutoNum type="arabicPeriod"/>
            </a:pPr>
            <a:r>
              <a:rPr lang="en-US" dirty="0"/>
              <a:t>Data Enhancing</a:t>
            </a:r>
            <a:endParaRPr dirty="0"/>
          </a:p>
          <a:p>
            <a:pPr marL="914400" lvl="1" indent="-342900" algn="l" rtl="0">
              <a:lnSpc>
                <a:spcPct val="90000"/>
              </a:lnSpc>
              <a:spcBef>
                <a:spcPts val="0"/>
              </a:spcBef>
              <a:spcAft>
                <a:spcPts val="0"/>
              </a:spcAft>
              <a:buSzPts val="1800"/>
              <a:buChar char="•"/>
            </a:pPr>
            <a:r>
              <a:rPr lang="en-US" dirty="0"/>
              <a:t>Identify the distinguishing  features of the data and highlight them</a:t>
            </a:r>
            <a:endParaRPr dirty="0"/>
          </a:p>
          <a:p>
            <a:pPr marL="457200" lvl="0" indent="-406400" algn="l" rtl="0">
              <a:lnSpc>
                <a:spcPct val="90000"/>
              </a:lnSpc>
              <a:spcBef>
                <a:spcPts val="0"/>
              </a:spcBef>
              <a:spcAft>
                <a:spcPts val="0"/>
              </a:spcAft>
              <a:buSzPts val="2800"/>
              <a:buAutoNum type="arabicPeriod"/>
            </a:pPr>
            <a:r>
              <a:rPr lang="en-US" dirty="0"/>
              <a:t>Data Analytics</a:t>
            </a:r>
            <a:endParaRPr dirty="0"/>
          </a:p>
          <a:p>
            <a:pPr marL="914400" lvl="1" indent="-342900" algn="l" rtl="0">
              <a:lnSpc>
                <a:spcPct val="90000"/>
              </a:lnSpc>
              <a:spcBef>
                <a:spcPts val="0"/>
              </a:spcBef>
              <a:spcAft>
                <a:spcPts val="0"/>
              </a:spcAft>
              <a:buSzPts val="1800"/>
              <a:buChar char="•"/>
            </a:pPr>
            <a:r>
              <a:rPr lang="en-US" dirty="0"/>
              <a:t>Model the data for presentation</a:t>
            </a:r>
            <a:endParaRPr dirty="0"/>
          </a:p>
          <a:p>
            <a:pPr marL="914400" lvl="1" indent="-342900" algn="l" rtl="0">
              <a:lnSpc>
                <a:spcPct val="90000"/>
              </a:lnSpc>
              <a:spcBef>
                <a:spcPts val="0"/>
              </a:spcBef>
              <a:spcAft>
                <a:spcPts val="0"/>
              </a:spcAft>
              <a:buSzPts val="1800"/>
              <a:buChar char="•"/>
            </a:pPr>
            <a:r>
              <a:rPr lang="en-US" dirty="0"/>
              <a:t>Interpret the data</a:t>
            </a:r>
            <a:endParaRPr dirty="0"/>
          </a:p>
          <a:p>
            <a:pPr marL="457200" lvl="0" indent="-406400" algn="l" rtl="0">
              <a:lnSpc>
                <a:spcPct val="90000"/>
              </a:lnSpc>
              <a:spcBef>
                <a:spcPts val="0"/>
              </a:spcBef>
              <a:spcAft>
                <a:spcPts val="0"/>
              </a:spcAft>
              <a:buSzPts val="2800"/>
              <a:buAutoNum type="arabicPeriod"/>
            </a:pPr>
            <a:r>
              <a:rPr lang="en-US" dirty="0"/>
              <a:t>Data </a:t>
            </a:r>
            <a:r>
              <a:rPr lang="en-US" dirty="0" err="1"/>
              <a:t>Visualisation</a:t>
            </a:r>
            <a:r>
              <a:rPr lang="en-US" dirty="0"/>
              <a:t> </a:t>
            </a:r>
            <a:endParaRPr dirty="0"/>
          </a:p>
          <a:p>
            <a:pPr marL="914400" lvl="1" indent="-342900" algn="l" rtl="0">
              <a:lnSpc>
                <a:spcPct val="90000"/>
              </a:lnSpc>
              <a:spcBef>
                <a:spcPts val="0"/>
              </a:spcBef>
              <a:spcAft>
                <a:spcPts val="0"/>
              </a:spcAft>
              <a:buSzPts val="1800"/>
              <a:buChar char="•"/>
            </a:pPr>
            <a:r>
              <a:rPr lang="en-US" dirty="0"/>
              <a:t>Present the data to the end user in the way (s)he will use to gain </a:t>
            </a:r>
            <a:endParaRPr dirty="0"/>
          </a:p>
        </p:txBody>
      </p:sp>
      <p:sp>
        <p:nvSpPr>
          <p:cNvPr id="270" name="Google Shape;27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71" name="Google Shape;27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9">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9">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9">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9">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9">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45eb60f366_0_6"/>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277" name="Google Shape;277;g145eb60f366_0_6"/>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0"/>
              </a:spcBef>
              <a:spcAft>
                <a:spcPts val="0"/>
              </a:spcAft>
              <a:buClr>
                <a:srgbClr val="1155CC"/>
              </a:buClr>
              <a:buSzPts val="2800"/>
              <a:buAutoNum type="arabicPeriod"/>
            </a:pPr>
            <a:r>
              <a:rPr lang="en-US" sz="2300" b="1" dirty="0">
                <a:solidFill>
                  <a:srgbClr val="1155CC"/>
                </a:solidFill>
                <a:latin typeface="Arial"/>
                <a:ea typeface="Arial"/>
                <a:cs typeface="Arial"/>
                <a:sym typeface="Arial"/>
              </a:rPr>
              <a:t>Data Discovery and Formation</a:t>
            </a:r>
            <a:endParaRPr sz="2300" b="1" dirty="0">
              <a:solidFill>
                <a:srgbClr val="1155CC"/>
              </a:solidFill>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sz="2300" dirty="0" smtClean="0">
                <a:latin typeface="Arial"/>
                <a:ea typeface="Arial"/>
                <a:cs typeface="Arial"/>
                <a:sym typeface="Arial"/>
              </a:rPr>
              <a:t>Identify </a:t>
            </a:r>
            <a:r>
              <a:rPr lang="en-US" sz="2300" dirty="0">
                <a:latin typeface="Arial"/>
                <a:ea typeface="Arial"/>
                <a:cs typeface="Arial"/>
                <a:sym typeface="Arial"/>
              </a:rPr>
              <a:t>data’s purpose and how to achieve it</a:t>
            </a:r>
            <a:endParaRPr sz="2300" dirty="0">
              <a:latin typeface="Arial"/>
              <a:ea typeface="Arial"/>
              <a:cs typeface="Arial"/>
              <a:sym typeface="Arial"/>
            </a:endParaRPr>
          </a:p>
          <a:p>
            <a:pPr marL="914400" lvl="1" indent="-342900" algn="l" rtl="0">
              <a:lnSpc>
                <a:spcPct val="90000"/>
              </a:lnSpc>
              <a:spcBef>
                <a:spcPts val="0"/>
              </a:spcBef>
              <a:spcAft>
                <a:spcPts val="0"/>
              </a:spcAft>
              <a:buSzPts val="1800"/>
              <a:buFont typeface="Arial"/>
              <a:buChar char="○"/>
            </a:pPr>
            <a:r>
              <a:rPr lang="en-US" sz="2300" dirty="0">
                <a:latin typeface="Arial"/>
                <a:ea typeface="Arial"/>
                <a:cs typeface="Arial"/>
                <a:sym typeface="Arial"/>
              </a:rPr>
              <a:t>Consists of mapping out the potential use and requirement of data,</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dirty="0" smtClean="0">
                <a:latin typeface="Arial"/>
                <a:ea typeface="Arial"/>
                <a:cs typeface="Arial"/>
                <a:sym typeface="Arial"/>
              </a:rPr>
              <a:t>Source of information; Where </a:t>
            </a:r>
            <a:r>
              <a:rPr lang="en-US" sz="2300" dirty="0">
                <a:latin typeface="Arial"/>
                <a:ea typeface="Arial"/>
                <a:cs typeface="Arial"/>
                <a:sym typeface="Arial"/>
              </a:rPr>
              <a:t>the information is coming from</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dirty="0">
                <a:latin typeface="Arial"/>
                <a:ea typeface="Arial"/>
                <a:cs typeface="Arial"/>
                <a:sym typeface="Arial"/>
              </a:rPr>
              <a:t>What story you want your data to convey</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dirty="0">
                <a:latin typeface="Arial"/>
                <a:ea typeface="Arial"/>
                <a:cs typeface="Arial"/>
                <a:sym typeface="Arial"/>
              </a:rPr>
              <a:t>How your organization benefits from the incoming data</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b="1" dirty="0">
                <a:latin typeface="Arial"/>
                <a:ea typeface="Arial"/>
                <a:cs typeface="Arial"/>
                <a:sym typeface="Arial"/>
              </a:rPr>
              <a:t>Focus on enterprise requirements related to data, rather than data itself</a:t>
            </a:r>
            <a:endParaRPr sz="2300" b="1" dirty="0">
              <a:latin typeface="Arial"/>
              <a:ea typeface="Arial"/>
              <a:cs typeface="Arial"/>
              <a:sym typeface="Arial"/>
            </a:endParaRPr>
          </a:p>
          <a:p>
            <a:pPr marL="1371600" lvl="2" indent="-342900" algn="l" rtl="0">
              <a:lnSpc>
                <a:spcPct val="90000"/>
              </a:lnSpc>
              <a:spcBef>
                <a:spcPts val="0"/>
              </a:spcBef>
              <a:spcAft>
                <a:spcPts val="0"/>
              </a:spcAft>
              <a:buSzPts val="1800"/>
              <a:buFont typeface="Arial"/>
              <a:buChar char="■"/>
            </a:pPr>
            <a:r>
              <a:rPr lang="en-US" sz="2300" b="1" dirty="0">
                <a:latin typeface="Arial"/>
                <a:ea typeface="Arial"/>
                <a:cs typeface="Arial"/>
                <a:sym typeface="Arial"/>
              </a:rPr>
              <a:t>Assessing the tools and systems that are necessary to read, organize, and process all the incoming data.</a:t>
            </a:r>
            <a:endParaRPr sz="2300" b="1"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The data science team learn and investigate the problem.</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Develop context and understanding.</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Come to know about data sources needed and available for the project.</a:t>
            </a:r>
            <a:endParaRPr sz="2300" dirty="0">
              <a:latin typeface="Arial"/>
              <a:ea typeface="Arial"/>
              <a:cs typeface="Arial"/>
              <a:sym typeface="Arial"/>
            </a:endParaRPr>
          </a:p>
          <a:p>
            <a:pPr marL="1371600" lvl="2" indent="-342900" algn="l" rtl="0">
              <a:lnSpc>
                <a:spcPct val="90000"/>
              </a:lnSpc>
              <a:spcBef>
                <a:spcPts val="0"/>
              </a:spcBef>
              <a:spcAft>
                <a:spcPts val="0"/>
              </a:spcAft>
              <a:buSzPts val="1800"/>
              <a:buChar char="■"/>
            </a:pPr>
            <a:r>
              <a:rPr lang="en-US" sz="2300" dirty="0">
                <a:latin typeface="Arial"/>
                <a:ea typeface="Arial"/>
                <a:cs typeface="Arial"/>
                <a:sym typeface="Arial"/>
              </a:rPr>
              <a:t>The team formulates initial hypothesis that can be later tested with data</a:t>
            </a:r>
            <a:endParaRPr sz="2300" dirty="0"/>
          </a:p>
        </p:txBody>
      </p:sp>
      <p:sp>
        <p:nvSpPr>
          <p:cNvPr id="278" name="Google Shape;278;g145eb60f366_0_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79" name="Google Shape;279;g145eb60f366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45aa5eecfc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dirty="0"/>
              <a:t>Books</a:t>
            </a:r>
            <a:endParaRPr dirty="0"/>
          </a:p>
        </p:txBody>
      </p:sp>
      <p:sp>
        <p:nvSpPr>
          <p:cNvPr id="109" name="Google Shape;109;g145aa5eecfc_0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1000"/>
              </a:spcBef>
              <a:spcAft>
                <a:spcPts val="0"/>
              </a:spcAft>
              <a:buSzPts val="275"/>
              <a:buNone/>
            </a:pPr>
            <a:r>
              <a:rPr lang="en-US" b="1" dirty="0" err="1"/>
              <a:t>Sosulski</a:t>
            </a:r>
            <a:r>
              <a:rPr lang="en-US" b="1" dirty="0"/>
              <a:t>, K. </a:t>
            </a:r>
            <a:r>
              <a:rPr lang="en-US" dirty="0" smtClean="0"/>
              <a:t>,”Data </a:t>
            </a:r>
            <a:r>
              <a:rPr lang="en-US" dirty="0"/>
              <a:t>Visualization  Made Simple: Insights into Becoming </a:t>
            </a:r>
            <a:r>
              <a:rPr lang="en-US" dirty="0" smtClean="0"/>
              <a:t>Visual”, New </a:t>
            </a:r>
            <a:r>
              <a:rPr lang="en-US" dirty="0"/>
              <a:t>York: Routledge. First </a:t>
            </a:r>
            <a:r>
              <a:rPr lang="en-US" dirty="0" smtClean="0"/>
              <a:t>edition,</a:t>
            </a:r>
            <a:r>
              <a:rPr lang="en-US" dirty="0"/>
              <a:t> </a:t>
            </a:r>
            <a:r>
              <a:rPr lang="en-US" dirty="0" smtClean="0"/>
              <a:t>2018</a:t>
            </a:r>
          </a:p>
          <a:p>
            <a:pPr marL="0" lvl="0" indent="0" algn="l" rtl="0">
              <a:lnSpc>
                <a:spcPct val="70000"/>
              </a:lnSpc>
              <a:spcBef>
                <a:spcPts val="1000"/>
              </a:spcBef>
              <a:spcAft>
                <a:spcPts val="0"/>
              </a:spcAft>
              <a:buSzPts val="275"/>
              <a:buNone/>
            </a:pPr>
            <a:endParaRPr dirty="0"/>
          </a:p>
          <a:p>
            <a:pPr marL="0" lvl="0" indent="0" algn="l" rtl="0">
              <a:lnSpc>
                <a:spcPct val="70000"/>
              </a:lnSpc>
              <a:spcBef>
                <a:spcPts val="1000"/>
              </a:spcBef>
              <a:spcAft>
                <a:spcPts val="0"/>
              </a:spcAft>
              <a:buSzPts val="275"/>
              <a:buNone/>
            </a:pPr>
            <a:r>
              <a:rPr lang="en-US" b="1" dirty="0"/>
              <a:t>Lindy Ryan</a:t>
            </a:r>
            <a:r>
              <a:rPr lang="en-US" dirty="0"/>
              <a:t>, </a:t>
            </a:r>
            <a:r>
              <a:rPr lang="en-US" dirty="0" smtClean="0"/>
              <a:t>“Visual </a:t>
            </a:r>
            <a:r>
              <a:rPr lang="en-US" dirty="0"/>
              <a:t>Data Storytelling with </a:t>
            </a:r>
            <a:r>
              <a:rPr lang="en-US" dirty="0" smtClean="0"/>
              <a:t>Tableau”, </a:t>
            </a:r>
            <a:r>
              <a:rPr lang="en-US" dirty="0"/>
              <a:t>Pearson Education First </a:t>
            </a:r>
            <a:r>
              <a:rPr lang="en-US" dirty="0" smtClean="0"/>
              <a:t>edition,</a:t>
            </a:r>
            <a:r>
              <a:rPr lang="en-US" dirty="0"/>
              <a:t> </a:t>
            </a:r>
            <a:r>
              <a:rPr lang="en-US" dirty="0" smtClean="0"/>
              <a:t>2018</a:t>
            </a:r>
          </a:p>
          <a:p>
            <a:pPr marL="0" lvl="0" indent="0" algn="l" rtl="0">
              <a:lnSpc>
                <a:spcPct val="70000"/>
              </a:lnSpc>
              <a:spcBef>
                <a:spcPts val="1000"/>
              </a:spcBef>
              <a:spcAft>
                <a:spcPts val="0"/>
              </a:spcAft>
              <a:buSzPts val="275"/>
              <a:buNone/>
            </a:pPr>
            <a:endParaRPr dirty="0"/>
          </a:p>
          <a:p>
            <a:pPr marL="0" lvl="0" indent="0" algn="l" rtl="0">
              <a:lnSpc>
                <a:spcPct val="70000"/>
              </a:lnSpc>
              <a:spcBef>
                <a:spcPts val="1000"/>
              </a:spcBef>
              <a:spcAft>
                <a:spcPts val="0"/>
              </a:spcAft>
              <a:buSzPts val="275"/>
              <a:buNone/>
            </a:pPr>
            <a:r>
              <a:rPr lang="en-US" b="1" dirty="0"/>
              <a:t>Cole </a:t>
            </a:r>
            <a:r>
              <a:rPr lang="en-US" b="1" dirty="0" err="1"/>
              <a:t>Nussbaumer</a:t>
            </a:r>
            <a:r>
              <a:rPr lang="en-US" b="1" dirty="0"/>
              <a:t> </a:t>
            </a:r>
            <a:r>
              <a:rPr lang="en-US" b="1" dirty="0" err="1" smtClean="0"/>
              <a:t>Knaflic</a:t>
            </a:r>
            <a:r>
              <a:rPr lang="en-US" dirty="0" smtClean="0"/>
              <a:t>, “Storytelling </a:t>
            </a:r>
            <a:r>
              <a:rPr lang="en-US" dirty="0"/>
              <a:t>with </a:t>
            </a:r>
            <a:r>
              <a:rPr lang="en-US" dirty="0" smtClean="0"/>
              <a:t>Data”, </a:t>
            </a:r>
            <a:r>
              <a:rPr lang="en-US" dirty="0"/>
              <a:t>Wiley First edition,</a:t>
            </a:r>
            <a:endParaRPr dirty="0"/>
          </a:p>
          <a:p>
            <a:pPr marL="0" lvl="0" indent="0" algn="l" rtl="0">
              <a:lnSpc>
                <a:spcPct val="70000"/>
              </a:lnSpc>
              <a:spcBef>
                <a:spcPts val="1000"/>
              </a:spcBef>
              <a:spcAft>
                <a:spcPts val="0"/>
              </a:spcAft>
              <a:buSzPts val="275"/>
              <a:buNone/>
            </a:pPr>
            <a:r>
              <a:rPr lang="en-US" dirty="0"/>
              <a:t>2015</a:t>
            </a:r>
            <a:endParaRPr dirty="0"/>
          </a:p>
        </p:txBody>
      </p:sp>
      <p:sp>
        <p:nvSpPr>
          <p:cNvPr id="110" name="Google Shape;110;g145aa5eecfc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45eb60f366_0_14"/>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285" name="Google Shape;285;g145eb60f366_0_14"/>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lnSpcReduction="10000"/>
          </a:bodyPr>
          <a:lstStyle/>
          <a:p>
            <a:pPr marL="457200" lvl="0" indent="-406400" algn="l" rtl="0">
              <a:lnSpc>
                <a:spcPct val="90000"/>
              </a:lnSpc>
              <a:spcBef>
                <a:spcPts val="0"/>
              </a:spcBef>
              <a:spcAft>
                <a:spcPts val="0"/>
              </a:spcAft>
              <a:buClr>
                <a:schemeClr val="accent5">
                  <a:lumMod val="75000"/>
                </a:schemeClr>
              </a:buClr>
              <a:buSzPts val="2800"/>
              <a:buAutoNum type="arabicPeriod"/>
            </a:pPr>
            <a:r>
              <a:rPr lang="en-US" b="1" dirty="0">
                <a:solidFill>
                  <a:schemeClr val="bg1">
                    <a:lumMod val="75000"/>
                  </a:schemeClr>
                </a:solidFill>
                <a:latin typeface="Arial"/>
                <a:ea typeface="Arial"/>
                <a:cs typeface="Arial"/>
                <a:sym typeface="Arial"/>
              </a:rPr>
              <a:t>Data Discovery and Formation</a:t>
            </a:r>
            <a:endParaRPr dirty="0">
              <a:solidFill>
                <a:schemeClr val="bg1">
                  <a:lumMod val="75000"/>
                </a:schemeClr>
              </a:solidFill>
              <a:latin typeface="Arial"/>
              <a:ea typeface="Arial"/>
              <a:cs typeface="Arial"/>
              <a:sym typeface="Arial"/>
            </a:endParaRPr>
          </a:p>
          <a:p>
            <a:pPr marL="457200" lvl="0" indent="-406400" algn="l" rtl="0">
              <a:lnSpc>
                <a:spcPct val="90000"/>
              </a:lnSpc>
              <a:spcBef>
                <a:spcPts val="0"/>
              </a:spcBef>
              <a:spcAft>
                <a:spcPts val="0"/>
              </a:spcAft>
              <a:buClr>
                <a:schemeClr val="accent1"/>
              </a:buClr>
              <a:buSzPts val="2800"/>
              <a:buAutoNum type="arabicPeriod"/>
            </a:pPr>
            <a:r>
              <a:rPr lang="en-US" b="1" dirty="0">
                <a:solidFill>
                  <a:schemeClr val="accent1"/>
                </a:solidFill>
              </a:rPr>
              <a:t>Data Preparation </a:t>
            </a:r>
            <a:endParaRPr b="1" dirty="0">
              <a:solidFill>
                <a:schemeClr val="accent1"/>
              </a:solidFill>
            </a:endParaRPr>
          </a:p>
          <a:p>
            <a:pPr marL="914400" lvl="1" indent="-342900" algn="l" rtl="0">
              <a:lnSpc>
                <a:spcPct val="90000"/>
              </a:lnSpc>
              <a:spcBef>
                <a:spcPts val="0"/>
              </a:spcBef>
              <a:spcAft>
                <a:spcPts val="0"/>
              </a:spcAft>
              <a:buSzPts val="1800"/>
              <a:buChar char="•"/>
            </a:pPr>
            <a:r>
              <a:rPr lang="en-US" dirty="0"/>
              <a:t>Steps to explore, preprocess, and condition data prior to modeling and analysis.</a:t>
            </a:r>
            <a:endParaRPr dirty="0"/>
          </a:p>
          <a:p>
            <a:pPr marL="914400" lvl="1" indent="-342900" algn="l" rtl="0">
              <a:lnSpc>
                <a:spcPct val="90000"/>
              </a:lnSpc>
              <a:spcBef>
                <a:spcPts val="0"/>
              </a:spcBef>
              <a:spcAft>
                <a:spcPts val="0"/>
              </a:spcAft>
              <a:buSzPts val="1800"/>
              <a:buChar char="•"/>
            </a:pPr>
            <a:r>
              <a:rPr lang="en-US" dirty="0"/>
              <a:t>Execute, load, and transform the data </a:t>
            </a:r>
            <a:endParaRPr dirty="0"/>
          </a:p>
          <a:p>
            <a:pPr marL="914400" lvl="1" indent="-342900" algn="l" rtl="0">
              <a:lnSpc>
                <a:spcPct val="90000"/>
              </a:lnSpc>
              <a:spcBef>
                <a:spcPts val="0"/>
              </a:spcBef>
              <a:spcAft>
                <a:spcPts val="0"/>
              </a:spcAft>
              <a:buSzPts val="1800"/>
              <a:buChar char="•"/>
            </a:pPr>
            <a:r>
              <a:rPr lang="en-US" dirty="0"/>
              <a:t>Tasks could be performed multiple times and not in predefined order</a:t>
            </a:r>
            <a:endParaRPr dirty="0"/>
          </a:p>
          <a:p>
            <a:pPr marL="914400" lvl="1" indent="-342900" algn="l" rtl="0">
              <a:lnSpc>
                <a:spcPct val="90000"/>
              </a:lnSpc>
              <a:spcBef>
                <a:spcPts val="0"/>
              </a:spcBef>
              <a:spcAft>
                <a:spcPts val="0"/>
              </a:spcAft>
              <a:buSzPts val="1800"/>
              <a:buChar char="•"/>
            </a:pPr>
            <a:r>
              <a:rPr lang="en-US" dirty="0"/>
              <a:t>Several tools commonly used for this phase are – Hadoop, Alpine Miner, Open Refine, etc.</a:t>
            </a:r>
            <a:endParaRPr dirty="0"/>
          </a:p>
          <a:p>
            <a:pPr marL="457200" lvl="0" indent="-406400" algn="l" rtl="0">
              <a:lnSpc>
                <a:spcPct val="90000"/>
              </a:lnSpc>
              <a:spcBef>
                <a:spcPts val="0"/>
              </a:spcBef>
              <a:spcAft>
                <a:spcPts val="0"/>
              </a:spcAft>
              <a:buClr>
                <a:schemeClr val="accent1"/>
              </a:buClr>
              <a:buSzPts val="2800"/>
              <a:buAutoNum type="arabicPeriod"/>
            </a:pPr>
            <a:r>
              <a:rPr lang="en-US" b="1" dirty="0">
                <a:solidFill>
                  <a:schemeClr val="accent1"/>
                </a:solidFill>
              </a:rPr>
              <a:t>Model Planning </a:t>
            </a:r>
            <a:endParaRPr b="1" dirty="0">
              <a:solidFill>
                <a:schemeClr val="accent1"/>
              </a:solidFill>
            </a:endParaRPr>
          </a:p>
          <a:p>
            <a:pPr marL="914400" lvl="1" indent="-342900" algn="l" rtl="0">
              <a:lnSpc>
                <a:spcPct val="90000"/>
              </a:lnSpc>
              <a:spcBef>
                <a:spcPts val="0"/>
              </a:spcBef>
              <a:spcAft>
                <a:spcPts val="0"/>
              </a:spcAft>
              <a:buSzPts val="1800"/>
              <a:buChar char="•"/>
            </a:pPr>
            <a:r>
              <a:rPr lang="en-US" dirty="0"/>
              <a:t>Data is explored to learn about relationships between variables and subsequently, selects key variables and the most suitable models.</a:t>
            </a:r>
            <a:endParaRPr dirty="0"/>
          </a:p>
          <a:p>
            <a:pPr marL="914400" lvl="1" indent="-342900" algn="l" rtl="0">
              <a:lnSpc>
                <a:spcPct val="90000"/>
              </a:lnSpc>
              <a:spcBef>
                <a:spcPts val="0"/>
              </a:spcBef>
              <a:spcAft>
                <a:spcPts val="0"/>
              </a:spcAft>
              <a:buSzPts val="1800"/>
              <a:buChar char="•"/>
            </a:pPr>
            <a:r>
              <a:rPr lang="en-US" dirty="0"/>
              <a:t>Data science team develop data sets for training, testing, and production purposes</a:t>
            </a:r>
            <a:endParaRPr dirty="0"/>
          </a:p>
          <a:p>
            <a:pPr marL="914400" lvl="1" indent="-342900" algn="l" rtl="0">
              <a:lnSpc>
                <a:spcPct val="90000"/>
              </a:lnSpc>
              <a:spcBef>
                <a:spcPts val="0"/>
              </a:spcBef>
              <a:spcAft>
                <a:spcPts val="0"/>
              </a:spcAft>
              <a:buSzPts val="1800"/>
              <a:buChar char="•"/>
            </a:pPr>
            <a:r>
              <a:rPr lang="en-US" dirty="0"/>
              <a:t>Team builds and executes models based on the work done in the model planning phase.</a:t>
            </a:r>
            <a:endParaRPr dirty="0"/>
          </a:p>
          <a:p>
            <a:pPr marL="914400" lvl="1" indent="-342900" algn="l" rtl="0">
              <a:lnSpc>
                <a:spcPct val="90000"/>
              </a:lnSpc>
              <a:spcBef>
                <a:spcPts val="0"/>
              </a:spcBef>
              <a:spcAft>
                <a:spcPts val="0"/>
              </a:spcAft>
              <a:buSzPts val="1800"/>
              <a:buChar char="•"/>
            </a:pPr>
            <a:r>
              <a:rPr lang="en-US" dirty="0"/>
              <a:t>Several tools commonly used for this phase are – </a:t>
            </a:r>
            <a:r>
              <a:rPr lang="en-US" dirty="0" err="1"/>
              <a:t>Matlab</a:t>
            </a:r>
            <a:r>
              <a:rPr lang="en-US" dirty="0"/>
              <a:t>, STASTICA.</a:t>
            </a:r>
            <a:endParaRPr dirty="0"/>
          </a:p>
          <a:p>
            <a:pPr marL="0" lvl="0" indent="0" algn="l" rtl="0">
              <a:lnSpc>
                <a:spcPct val="90000"/>
              </a:lnSpc>
              <a:spcBef>
                <a:spcPts val="0"/>
              </a:spcBef>
              <a:spcAft>
                <a:spcPts val="0"/>
              </a:spcAft>
              <a:buSzPts val="1800"/>
              <a:buNone/>
            </a:pPr>
            <a:endParaRPr dirty="0"/>
          </a:p>
        </p:txBody>
      </p:sp>
      <p:sp>
        <p:nvSpPr>
          <p:cNvPr id="286" name="Google Shape;286;g145eb60f366_0_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87" name="Google Shape;287;g145eb60f366_0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45aa5eecfc_0_18"/>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293" name="Google Shape;293;g145aa5eecfc_0_18"/>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fontScale="92500"/>
          </a:bodyPr>
          <a:lstStyle/>
          <a:p>
            <a:pPr marL="457200" lvl="0" indent="-406400" algn="l" rtl="0">
              <a:lnSpc>
                <a:spcPct val="90000"/>
              </a:lnSpc>
              <a:spcBef>
                <a:spcPts val="0"/>
              </a:spcBef>
              <a:spcAft>
                <a:spcPts val="0"/>
              </a:spcAft>
              <a:buClr>
                <a:schemeClr val="accent5">
                  <a:lumMod val="75000"/>
                </a:schemeClr>
              </a:buClr>
              <a:buSzPct val="108108"/>
              <a:buAutoNum type="arabicPeriod"/>
            </a:pPr>
            <a:r>
              <a:rPr lang="en-US" b="1" dirty="0">
                <a:solidFill>
                  <a:schemeClr val="bg1">
                    <a:lumMod val="65000"/>
                  </a:schemeClr>
                </a:solidFill>
                <a:latin typeface="Arial"/>
                <a:ea typeface="Arial"/>
                <a:cs typeface="Arial"/>
                <a:sym typeface="Arial"/>
              </a:rPr>
              <a:t>Data Discovery and Formation</a:t>
            </a:r>
            <a:endParaRPr dirty="0">
              <a:solidFill>
                <a:schemeClr val="bg1">
                  <a:lumMod val="65000"/>
                </a:schemeClr>
              </a:solidFill>
              <a:latin typeface="Arial"/>
              <a:ea typeface="Arial"/>
              <a:cs typeface="Arial"/>
              <a:sym typeface="Arial"/>
            </a:endParaRPr>
          </a:p>
          <a:p>
            <a:pPr marL="457200" lvl="0" indent="-406400" algn="l" rtl="0">
              <a:lnSpc>
                <a:spcPct val="90000"/>
              </a:lnSpc>
              <a:spcBef>
                <a:spcPts val="0"/>
              </a:spcBef>
              <a:spcAft>
                <a:spcPts val="0"/>
              </a:spcAft>
              <a:buClr>
                <a:schemeClr val="accent5">
                  <a:lumMod val="75000"/>
                </a:schemeClr>
              </a:buClr>
              <a:buSzPct val="108108"/>
              <a:buAutoNum type="arabicPeriod"/>
            </a:pPr>
            <a:r>
              <a:rPr lang="en-US" b="1" dirty="0">
                <a:solidFill>
                  <a:schemeClr val="bg1">
                    <a:lumMod val="65000"/>
                  </a:schemeClr>
                </a:solidFill>
              </a:rPr>
              <a:t>Data Preparation </a:t>
            </a:r>
            <a:endParaRPr dirty="0">
              <a:solidFill>
                <a:schemeClr val="bg1">
                  <a:lumMod val="65000"/>
                </a:schemeClr>
              </a:solidFill>
            </a:endParaRPr>
          </a:p>
          <a:p>
            <a:pPr marL="457200" lvl="0" indent="-406400" algn="l" rtl="0">
              <a:lnSpc>
                <a:spcPct val="90000"/>
              </a:lnSpc>
              <a:spcBef>
                <a:spcPts val="0"/>
              </a:spcBef>
              <a:spcAft>
                <a:spcPts val="0"/>
              </a:spcAft>
              <a:buClr>
                <a:schemeClr val="accent5">
                  <a:lumMod val="75000"/>
                </a:schemeClr>
              </a:buClr>
              <a:buSzPct val="108108"/>
              <a:buAutoNum type="arabicPeriod"/>
            </a:pPr>
            <a:r>
              <a:rPr lang="en-US" b="1" dirty="0">
                <a:solidFill>
                  <a:schemeClr val="bg1">
                    <a:lumMod val="65000"/>
                  </a:schemeClr>
                </a:solidFill>
              </a:rPr>
              <a:t>Model Planning </a:t>
            </a:r>
            <a:endParaRPr dirty="0">
              <a:solidFill>
                <a:schemeClr val="bg1">
                  <a:lumMod val="65000"/>
                </a:schemeClr>
              </a:solidFill>
            </a:endParaRPr>
          </a:p>
          <a:p>
            <a:pPr marL="457200" lvl="0" indent="-406400" algn="l" rtl="0">
              <a:lnSpc>
                <a:spcPct val="90000"/>
              </a:lnSpc>
              <a:spcBef>
                <a:spcPts val="0"/>
              </a:spcBef>
              <a:spcAft>
                <a:spcPts val="0"/>
              </a:spcAft>
              <a:buClr>
                <a:schemeClr val="accent1"/>
              </a:buClr>
              <a:buSzPct val="108108"/>
              <a:buAutoNum type="arabicPeriod"/>
            </a:pPr>
            <a:r>
              <a:rPr lang="en-US" b="1" dirty="0">
                <a:solidFill>
                  <a:schemeClr val="accent1"/>
                </a:solidFill>
              </a:rPr>
              <a:t>Model Building </a:t>
            </a:r>
            <a:endParaRPr b="1" dirty="0">
              <a:solidFill>
                <a:schemeClr val="accent1"/>
              </a:solidFill>
            </a:endParaRPr>
          </a:p>
          <a:p>
            <a:pPr marL="914400" lvl="1" indent="-342900" algn="l" rtl="0">
              <a:lnSpc>
                <a:spcPct val="90000"/>
              </a:lnSpc>
              <a:spcBef>
                <a:spcPts val="0"/>
              </a:spcBef>
              <a:spcAft>
                <a:spcPts val="0"/>
              </a:spcAft>
              <a:buSzPct val="81081"/>
              <a:buChar char="•"/>
            </a:pPr>
            <a:r>
              <a:rPr lang="en-US" dirty="0"/>
              <a:t>Team develops datasets for testing, training, and production purposes.</a:t>
            </a:r>
            <a:endParaRPr dirty="0"/>
          </a:p>
          <a:p>
            <a:pPr marL="914400" lvl="1" indent="-342900" algn="l" rtl="0">
              <a:lnSpc>
                <a:spcPct val="90000"/>
              </a:lnSpc>
              <a:spcBef>
                <a:spcPts val="0"/>
              </a:spcBef>
              <a:spcAft>
                <a:spcPts val="0"/>
              </a:spcAft>
              <a:buSzPct val="81081"/>
              <a:buChar char="•"/>
            </a:pPr>
            <a:r>
              <a:rPr lang="en-US" dirty="0"/>
              <a:t>Team also considers whether its existing tools will suffice for running the models or if they need more robust environment for executing models.</a:t>
            </a:r>
            <a:endParaRPr dirty="0"/>
          </a:p>
          <a:p>
            <a:pPr marL="914400" lvl="1" indent="-342900" algn="l" rtl="0">
              <a:lnSpc>
                <a:spcPct val="90000"/>
              </a:lnSpc>
              <a:spcBef>
                <a:spcPts val="0"/>
              </a:spcBef>
              <a:spcAft>
                <a:spcPts val="0"/>
              </a:spcAft>
              <a:buSzPct val="81081"/>
              <a:buChar char="•"/>
            </a:pPr>
            <a:r>
              <a:rPr lang="en-US" dirty="0"/>
              <a:t>Free or open-source tools – Rand PL/R, Octave, WEKA.</a:t>
            </a:r>
            <a:endParaRPr dirty="0"/>
          </a:p>
          <a:p>
            <a:pPr marL="914400" lvl="1" indent="-342900" algn="l" rtl="0">
              <a:lnSpc>
                <a:spcPct val="90000"/>
              </a:lnSpc>
              <a:spcBef>
                <a:spcPts val="0"/>
              </a:spcBef>
              <a:spcAft>
                <a:spcPts val="0"/>
              </a:spcAft>
              <a:buSzPct val="81081"/>
              <a:buChar char="•"/>
            </a:pPr>
            <a:r>
              <a:rPr lang="en-US" dirty="0"/>
              <a:t>Commercial tools – </a:t>
            </a:r>
            <a:r>
              <a:rPr lang="en-US" dirty="0" err="1"/>
              <a:t>Matlab</a:t>
            </a:r>
            <a:r>
              <a:rPr lang="en-US" dirty="0"/>
              <a:t> , STASTICA.</a:t>
            </a:r>
            <a:endParaRPr dirty="0"/>
          </a:p>
          <a:p>
            <a:pPr marL="457200" lvl="0" indent="-406400" algn="l" rtl="0">
              <a:lnSpc>
                <a:spcPct val="90000"/>
              </a:lnSpc>
              <a:spcBef>
                <a:spcPts val="0"/>
              </a:spcBef>
              <a:spcAft>
                <a:spcPts val="0"/>
              </a:spcAft>
              <a:buClr>
                <a:schemeClr val="accent1"/>
              </a:buClr>
              <a:buSzPct val="108108"/>
              <a:buAutoNum type="arabicPeriod"/>
            </a:pPr>
            <a:r>
              <a:rPr lang="en-US" b="1" dirty="0">
                <a:solidFill>
                  <a:schemeClr val="accent1"/>
                </a:solidFill>
              </a:rPr>
              <a:t>Communication </a:t>
            </a:r>
            <a:r>
              <a:rPr lang="en-US" b="1" dirty="0" smtClean="0">
                <a:solidFill>
                  <a:schemeClr val="accent1"/>
                </a:solidFill>
              </a:rPr>
              <a:t>of Results</a:t>
            </a:r>
            <a:endParaRPr b="1" dirty="0">
              <a:solidFill>
                <a:schemeClr val="accent1"/>
              </a:solidFill>
            </a:endParaRPr>
          </a:p>
          <a:p>
            <a:pPr marL="914400" lvl="1" indent="-342900" algn="l" rtl="0">
              <a:lnSpc>
                <a:spcPct val="90000"/>
              </a:lnSpc>
              <a:spcBef>
                <a:spcPts val="0"/>
              </a:spcBef>
              <a:spcAft>
                <a:spcPts val="0"/>
              </a:spcAft>
              <a:buSzPct val="81081"/>
              <a:buChar char="•"/>
            </a:pPr>
            <a:r>
              <a:rPr lang="en-US" dirty="0"/>
              <a:t>After executing model team need to compare outcomes of modeling to criteria established for success and failure.</a:t>
            </a:r>
            <a:endParaRPr dirty="0"/>
          </a:p>
          <a:p>
            <a:pPr marL="914400" lvl="1" indent="-342900" algn="l" rtl="0">
              <a:lnSpc>
                <a:spcPct val="90000"/>
              </a:lnSpc>
              <a:spcBef>
                <a:spcPts val="0"/>
              </a:spcBef>
              <a:spcAft>
                <a:spcPts val="0"/>
              </a:spcAft>
              <a:buSzPct val="81081"/>
              <a:buChar char="•"/>
            </a:pPr>
            <a:r>
              <a:rPr lang="en-US" dirty="0"/>
              <a:t>Team considers how best to articulate findings and outcomes to various team members and stakeholders, taking into account warning, assumptions.</a:t>
            </a:r>
            <a:endParaRPr dirty="0"/>
          </a:p>
          <a:p>
            <a:pPr marL="914400" lvl="1" indent="-342900" algn="l" rtl="0">
              <a:lnSpc>
                <a:spcPct val="90000"/>
              </a:lnSpc>
              <a:spcBef>
                <a:spcPts val="0"/>
              </a:spcBef>
              <a:spcAft>
                <a:spcPts val="0"/>
              </a:spcAft>
              <a:buSzPct val="81081"/>
              <a:buChar char="•"/>
            </a:pPr>
            <a:r>
              <a:rPr lang="en-US" dirty="0"/>
              <a:t>Team should identify key findings, quantify business value, and develop narrative to summarize and convey findings to stakeholders.</a:t>
            </a:r>
            <a:endParaRPr dirty="0"/>
          </a:p>
          <a:p>
            <a:pPr marL="457200" lvl="0" indent="0" algn="l" rtl="0">
              <a:lnSpc>
                <a:spcPct val="90000"/>
              </a:lnSpc>
              <a:spcBef>
                <a:spcPts val="0"/>
              </a:spcBef>
              <a:spcAft>
                <a:spcPts val="0"/>
              </a:spcAft>
              <a:buSzPct val="69498"/>
              <a:buNone/>
            </a:pPr>
            <a:endParaRPr dirty="0"/>
          </a:p>
        </p:txBody>
      </p:sp>
      <p:sp>
        <p:nvSpPr>
          <p:cNvPr id="294" name="Google Shape;294;g145aa5eecfc_0_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295" name="Google Shape;295;g145aa5eecfc_0_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5aa5eecfc_0_25"/>
          <p:cNvSpPr txBox="1">
            <a:spLocks noGrp="1"/>
          </p:cNvSpPr>
          <p:nvPr>
            <p:ph type="title"/>
          </p:nvPr>
        </p:nvSpPr>
        <p:spPr>
          <a:xfrm>
            <a:off x="838200" y="365126"/>
            <a:ext cx="10515600" cy="631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ct val="100000"/>
              <a:buFont typeface="Calibri"/>
              <a:buNone/>
            </a:pPr>
            <a:r>
              <a:rPr lang="en-US" b="1">
                <a:solidFill>
                  <a:srgbClr val="0070C0"/>
                </a:solidFill>
              </a:rPr>
              <a:t>Data Analytics Lifecycle</a:t>
            </a:r>
            <a:endParaRPr/>
          </a:p>
        </p:txBody>
      </p:sp>
      <p:sp>
        <p:nvSpPr>
          <p:cNvPr id="301" name="Google Shape;301;g145aa5eecfc_0_25"/>
          <p:cNvSpPr txBox="1">
            <a:spLocks noGrp="1"/>
          </p:cNvSpPr>
          <p:nvPr>
            <p:ph type="body" idx="1"/>
          </p:nvPr>
        </p:nvSpPr>
        <p:spPr>
          <a:xfrm>
            <a:off x="838200" y="1126972"/>
            <a:ext cx="10515600" cy="5229300"/>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0"/>
              </a:spcBef>
              <a:spcAft>
                <a:spcPts val="0"/>
              </a:spcAft>
              <a:buClr>
                <a:schemeClr val="accent1">
                  <a:lumMod val="75000"/>
                </a:schemeClr>
              </a:buClr>
              <a:buSzPts val="2800"/>
              <a:buAutoNum type="arabicPeriod"/>
            </a:pPr>
            <a:r>
              <a:rPr lang="en-US" b="1" dirty="0">
                <a:solidFill>
                  <a:schemeClr val="bg1">
                    <a:lumMod val="75000"/>
                  </a:schemeClr>
                </a:solidFill>
                <a:latin typeface="Arial"/>
                <a:ea typeface="Arial"/>
                <a:cs typeface="Arial"/>
                <a:sym typeface="Arial"/>
              </a:rPr>
              <a:t>Data Discovery and Formation</a:t>
            </a:r>
            <a:endParaRPr dirty="0">
              <a:solidFill>
                <a:schemeClr val="bg1">
                  <a:lumMod val="75000"/>
                </a:schemeClr>
              </a:solidFill>
              <a:latin typeface="Arial"/>
              <a:ea typeface="Arial"/>
              <a:cs typeface="Arial"/>
              <a:sym typeface="Arial"/>
            </a:endParaRPr>
          </a:p>
          <a:p>
            <a:pPr marL="457200" lvl="0" indent="-406400" algn="l" rtl="0">
              <a:lnSpc>
                <a:spcPct val="90000"/>
              </a:lnSpc>
              <a:spcBef>
                <a:spcPts val="0"/>
              </a:spcBef>
              <a:spcAft>
                <a:spcPts val="0"/>
              </a:spcAft>
              <a:buClr>
                <a:schemeClr val="accent1">
                  <a:lumMod val="75000"/>
                </a:schemeClr>
              </a:buClr>
              <a:buSzPts val="2800"/>
              <a:buAutoNum type="arabicPeriod"/>
            </a:pPr>
            <a:r>
              <a:rPr lang="en-US" b="1" dirty="0">
                <a:solidFill>
                  <a:schemeClr val="bg1">
                    <a:lumMod val="75000"/>
                  </a:schemeClr>
                </a:solidFill>
              </a:rPr>
              <a:t>Data Preparation </a:t>
            </a:r>
            <a:endParaRPr dirty="0">
              <a:solidFill>
                <a:schemeClr val="bg1">
                  <a:lumMod val="75000"/>
                </a:schemeClr>
              </a:solidFill>
            </a:endParaRPr>
          </a:p>
          <a:p>
            <a:pPr marL="457200" lvl="0" indent="-406400" algn="l" rtl="0">
              <a:lnSpc>
                <a:spcPct val="90000"/>
              </a:lnSpc>
              <a:spcBef>
                <a:spcPts val="0"/>
              </a:spcBef>
              <a:spcAft>
                <a:spcPts val="0"/>
              </a:spcAft>
              <a:buClr>
                <a:schemeClr val="accent1">
                  <a:lumMod val="75000"/>
                </a:schemeClr>
              </a:buClr>
              <a:buSzPts val="2800"/>
              <a:buAutoNum type="arabicPeriod"/>
            </a:pPr>
            <a:r>
              <a:rPr lang="en-US" b="1" dirty="0">
                <a:solidFill>
                  <a:schemeClr val="bg1">
                    <a:lumMod val="75000"/>
                  </a:schemeClr>
                </a:solidFill>
              </a:rPr>
              <a:t>Model Planning </a:t>
            </a:r>
            <a:endParaRPr dirty="0">
              <a:solidFill>
                <a:schemeClr val="bg1">
                  <a:lumMod val="75000"/>
                </a:schemeClr>
              </a:solidFill>
            </a:endParaRPr>
          </a:p>
          <a:p>
            <a:pPr marL="457200" lvl="0" indent="-406400" algn="l" rtl="0">
              <a:lnSpc>
                <a:spcPct val="90000"/>
              </a:lnSpc>
              <a:spcBef>
                <a:spcPts val="0"/>
              </a:spcBef>
              <a:spcAft>
                <a:spcPts val="0"/>
              </a:spcAft>
              <a:buClr>
                <a:schemeClr val="accent1"/>
              </a:buClr>
              <a:buSzPts val="2800"/>
              <a:buAutoNum type="arabicPeriod"/>
            </a:pPr>
            <a:r>
              <a:rPr lang="en-US" b="1" dirty="0">
                <a:solidFill>
                  <a:schemeClr val="bg1">
                    <a:lumMod val="75000"/>
                  </a:schemeClr>
                </a:solidFill>
              </a:rPr>
              <a:t>Model Building </a:t>
            </a:r>
            <a:endParaRPr b="1" dirty="0">
              <a:solidFill>
                <a:schemeClr val="bg1">
                  <a:lumMod val="75000"/>
                </a:schemeClr>
              </a:solidFill>
            </a:endParaRPr>
          </a:p>
          <a:p>
            <a:pPr marL="457200" lvl="0" indent="-406400" algn="l" rtl="0">
              <a:lnSpc>
                <a:spcPct val="90000"/>
              </a:lnSpc>
              <a:spcBef>
                <a:spcPts val="0"/>
              </a:spcBef>
              <a:spcAft>
                <a:spcPts val="0"/>
              </a:spcAft>
              <a:buClr>
                <a:schemeClr val="accent1"/>
              </a:buClr>
              <a:buSzPts val="2800"/>
              <a:buAutoNum type="arabicPeriod"/>
            </a:pPr>
            <a:r>
              <a:rPr lang="en-US" b="1" dirty="0" smtClean="0">
                <a:solidFill>
                  <a:schemeClr val="bg1">
                    <a:lumMod val="75000"/>
                  </a:schemeClr>
                </a:solidFill>
              </a:rPr>
              <a:t>Communication of Results</a:t>
            </a:r>
            <a:endParaRPr b="1" dirty="0">
              <a:solidFill>
                <a:schemeClr val="bg1">
                  <a:lumMod val="75000"/>
                </a:schemeClr>
              </a:solidFill>
            </a:endParaRPr>
          </a:p>
          <a:p>
            <a:pPr marL="457200" lvl="0" indent="-406400" algn="l" rtl="0">
              <a:lnSpc>
                <a:spcPct val="90000"/>
              </a:lnSpc>
              <a:spcBef>
                <a:spcPts val="0"/>
              </a:spcBef>
              <a:spcAft>
                <a:spcPts val="0"/>
              </a:spcAft>
              <a:buClr>
                <a:schemeClr val="accent1"/>
              </a:buClr>
              <a:buSzPts val="2800"/>
              <a:buAutoNum type="arabicPeriod"/>
            </a:pPr>
            <a:r>
              <a:rPr lang="en-US" b="1" dirty="0" smtClean="0">
                <a:solidFill>
                  <a:schemeClr val="accent1"/>
                </a:solidFill>
              </a:rPr>
              <a:t>Optimization</a:t>
            </a:r>
            <a:endParaRPr b="1" dirty="0">
              <a:solidFill>
                <a:schemeClr val="accent1"/>
              </a:solidFill>
            </a:endParaRPr>
          </a:p>
          <a:p>
            <a:pPr marL="914400" lvl="1" indent="-342900" algn="l" rtl="0">
              <a:lnSpc>
                <a:spcPct val="90000"/>
              </a:lnSpc>
              <a:spcBef>
                <a:spcPts val="0"/>
              </a:spcBef>
              <a:spcAft>
                <a:spcPts val="0"/>
              </a:spcAft>
              <a:buSzPts val="1800"/>
              <a:buChar char="•"/>
            </a:pPr>
            <a:r>
              <a:rPr lang="en-US" dirty="0"/>
              <a:t>The team communicates benefits of project more broadly and sets up pilot project to deploy work in controlled way before broadening the work to full enterprise of users.</a:t>
            </a:r>
            <a:endParaRPr dirty="0"/>
          </a:p>
          <a:p>
            <a:pPr marL="914400" lvl="1" indent="-342900" algn="l" rtl="0">
              <a:lnSpc>
                <a:spcPct val="90000"/>
              </a:lnSpc>
              <a:spcBef>
                <a:spcPts val="0"/>
              </a:spcBef>
              <a:spcAft>
                <a:spcPts val="0"/>
              </a:spcAft>
              <a:buSzPts val="1800"/>
              <a:buChar char="•"/>
            </a:pPr>
            <a:r>
              <a:rPr lang="en-US" dirty="0"/>
              <a:t>This approach enables team to learn about performance and related constraints of the model in production environment on small scale  , and make adjustments before full deployment.</a:t>
            </a:r>
            <a:endParaRPr dirty="0"/>
          </a:p>
          <a:p>
            <a:pPr marL="914400" lvl="1" indent="-342900" algn="l" rtl="0">
              <a:lnSpc>
                <a:spcPct val="90000"/>
              </a:lnSpc>
              <a:spcBef>
                <a:spcPts val="0"/>
              </a:spcBef>
              <a:spcAft>
                <a:spcPts val="0"/>
              </a:spcAft>
              <a:buSzPts val="1800"/>
              <a:buChar char="•"/>
            </a:pPr>
            <a:r>
              <a:rPr lang="en-US" dirty="0"/>
              <a:t>The team delivers final reports, briefings, codes.</a:t>
            </a:r>
            <a:endParaRPr dirty="0"/>
          </a:p>
          <a:p>
            <a:pPr marL="914400" lvl="1" indent="-342900" algn="l" rtl="0">
              <a:lnSpc>
                <a:spcPct val="90000"/>
              </a:lnSpc>
              <a:spcBef>
                <a:spcPts val="0"/>
              </a:spcBef>
              <a:spcAft>
                <a:spcPts val="0"/>
              </a:spcAft>
              <a:buSzPts val="1800"/>
              <a:buChar char="•"/>
            </a:pPr>
            <a:r>
              <a:rPr lang="en-US" dirty="0"/>
              <a:t>Free or open source tools – Octave, WEKA, SQL, </a:t>
            </a:r>
            <a:r>
              <a:rPr lang="en-US" dirty="0" err="1"/>
              <a:t>MADlib</a:t>
            </a:r>
            <a:r>
              <a:rPr lang="en-US" dirty="0"/>
              <a:t>.</a:t>
            </a:r>
            <a:endParaRPr dirty="0"/>
          </a:p>
        </p:txBody>
      </p:sp>
      <p:sp>
        <p:nvSpPr>
          <p:cNvPr id="302" name="Google Shape;302;g145aa5eecfc_0_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303" name="Google Shape;303;g145aa5eecfc_0_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4"/>
          <p:cNvSpPr txBox="1">
            <a:spLocks noGrp="1"/>
          </p:cNvSpPr>
          <p:nvPr>
            <p:ph type="title"/>
          </p:nvPr>
        </p:nvSpPr>
        <p:spPr>
          <a:xfrm>
            <a:off x="838200" y="19046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F5496"/>
              </a:buClr>
              <a:buSzPts val="4400"/>
              <a:buFont typeface="Times New Roman"/>
              <a:buNone/>
            </a:pPr>
            <a:r>
              <a:rPr lang="en-US" b="1" dirty="0">
                <a:solidFill>
                  <a:srgbClr val="2F5496"/>
                </a:solidFill>
                <a:latin typeface="Times New Roman"/>
                <a:ea typeface="Times New Roman"/>
                <a:cs typeface="Times New Roman"/>
                <a:sym typeface="Times New Roman"/>
              </a:rPr>
              <a:t>Visual Revolution, Various types of visualization with its best practices.</a:t>
            </a:r>
            <a:endParaRPr dirty="0"/>
          </a:p>
        </p:txBody>
      </p:sp>
      <p:sp>
        <p:nvSpPr>
          <p:cNvPr id="309" name="Google Shape;309;p14"/>
          <p:cNvSpPr txBox="1">
            <a:spLocks noGrp="1"/>
          </p:cNvSpPr>
          <p:nvPr>
            <p:ph type="body" idx="1"/>
          </p:nvPr>
        </p:nvSpPr>
        <p:spPr>
          <a:xfrm>
            <a:off x="838200" y="1825625"/>
            <a:ext cx="10515600" cy="45858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SzPts val="1800"/>
              <a:buNone/>
            </a:pPr>
            <a:r>
              <a:rPr lang="en-US" sz="3100" b="1" dirty="0">
                <a:solidFill>
                  <a:srgbClr val="FFFF00"/>
                </a:solidFill>
                <a:highlight>
                  <a:srgbClr val="0000FF"/>
                </a:highlight>
              </a:rPr>
              <a:t>A 'Visual Revolution' is changing the way we communicate</a:t>
            </a:r>
            <a:endParaRPr sz="3100" b="1" dirty="0">
              <a:solidFill>
                <a:srgbClr val="FFFF00"/>
              </a:solidFill>
              <a:highlight>
                <a:srgbClr val="0000FF"/>
              </a:highlight>
            </a:endParaRPr>
          </a:p>
          <a:p>
            <a:pPr marL="457200" lvl="0" indent="0" algn="l" rtl="0">
              <a:lnSpc>
                <a:spcPct val="90000"/>
              </a:lnSpc>
              <a:spcBef>
                <a:spcPts val="0"/>
              </a:spcBef>
              <a:spcAft>
                <a:spcPts val="0"/>
              </a:spcAft>
              <a:buSzPts val="1800"/>
              <a:buNone/>
            </a:pPr>
            <a:endParaRPr sz="3100" b="1" dirty="0">
              <a:solidFill>
                <a:srgbClr val="FFFF00"/>
              </a:solidFill>
              <a:highlight>
                <a:srgbClr val="0000FF"/>
              </a:highlight>
            </a:endParaRPr>
          </a:p>
          <a:p>
            <a:pPr marL="457200" lvl="0" indent="-342900" algn="l" rtl="0">
              <a:lnSpc>
                <a:spcPct val="90000"/>
              </a:lnSpc>
              <a:spcBef>
                <a:spcPts val="0"/>
              </a:spcBef>
              <a:spcAft>
                <a:spcPts val="0"/>
              </a:spcAft>
              <a:buSzPts val="1800"/>
              <a:buChar char="•"/>
            </a:pPr>
            <a:r>
              <a:rPr lang="en-US" b="1" dirty="0"/>
              <a:t>Use all kind of visuals - images, graphics, videos and animations to create emotional connections</a:t>
            </a:r>
            <a:endParaRPr b="1" dirty="0"/>
          </a:p>
          <a:p>
            <a:pPr marL="457200" lvl="0" indent="-342900" algn="l" rtl="0">
              <a:lnSpc>
                <a:spcPct val="90000"/>
              </a:lnSpc>
              <a:spcBef>
                <a:spcPts val="0"/>
              </a:spcBef>
              <a:spcAft>
                <a:spcPts val="0"/>
              </a:spcAft>
              <a:buSzPts val="1800"/>
              <a:buChar char="•"/>
            </a:pPr>
            <a:r>
              <a:rPr lang="en-US" b="1" dirty="0"/>
              <a:t>Make sure your content is unique so that people will remember for longer duration, creating impact</a:t>
            </a:r>
            <a:endParaRPr b="1" dirty="0"/>
          </a:p>
          <a:p>
            <a:pPr marL="457200" lvl="0" indent="-342900" algn="l" rtl="0">
              <a:lnSpc>
                <a:spcPct val="90000"/>
              </a:lnSpc>
              <a:spcBef>
                <a:spcPts val="0"/>
              </a:spcBef>
              <a:spcAft>
                <a:spcPts val="0"/>
              </a:spcAft>
              <a:buSzPts val="1800"/>
              <a:buChar char="•"/>
            </a:pPr>
            <a:r>
              <a:rPr lang="en-US" b="1" dirty="0"/>
              <a:t>Create visuals that are useful to customers, or other supporters</a:t>
            </a:r>
            <a:endParaRPr b="1" dirty="0"/>
          </a:p>
          <a:p>
            <a:pPr marL="457200" lvl="0" indent="-342900" algn="l" rtl="0">
              <a:lnSpc>
                <a:spcPct val="90000"/>
              </a:lnSpc>
              <a:spcBef>
                <a:spcPts val="0"/>
              </a:spcBef>
              <a:spcAft>
                <a:spcPts val="0"/>
              </a:spcAft>
              <a:buSzPts val="1800"/>
              <a:buChar char="•"/>
            </a:pPr>
            <a:r>
              <a:rPr lang="en-US" b="1" dirty="0"/>
              <a:t>Invite other people to share their images to encourage interaction and engagement</a:t>
            </a:r>
            <a:endParaRPr b="1" dirty="0"/>
          </a:p>
          <a:p>
            <a:pPr marL="457200" lvl="0" indent="-342900" algn="l" rtl="0">
              <a:lnSpc>
                <a:spcPct val="90000"/>
              </a:lnSpc>
              <a:spcBef>
                <a:spcPts val="0"/>
              </a:spcBef>
              <a:spcAft>
                <a:spcPts val="0"/>
              </a:spcAft>
              <a:buSzPts val="1800"/>
              <a:buChar char="•"/>
            </a:pPr>
            <a:r>
              <a:rPr lang="en-US" b="1" dirty="0"/>
              <a:t>Include short captions with your visuals to give context or include a call to action that asks people to take the next step</a:t>
            </a:r>
            <a:endParaRPr b="1" dirty="0"/>
          </a:p>
        </p:txBody>
      </p:sp>
      <p:sp>
        <p:nvSpPr>
          <p:cNvPr id="310" name="Google Shape;31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311" name="Google Shape;31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45aa5eecfc_0_49"/>
          <p:cNvSpPr txBox="1">
            <a:spLocks noGrp="1"/>
          </p:cNvSpPr>
          <p:nvPr>
            <p:ph type="title"/>
          </p:nvPr>
        </p:nvSpPr>
        <p:spPr>
          <a:xfrm>
            <a:off x="838200" y="19046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400"/>
              <a:buFont typeface="Times New Roman"/>
              <a:buNone/>
            </a:pPr>
            <a:r>
              <a:rPr lang="en-US" b="1">
                <a:solidFill>
                  <a:srgbClr val="2F5496"/>
                </a:solidFill>
                <a:latin typeface="Times New Roman"/>
                <a:ea typeface="Times New Roman"/>
                <a:cs typeface="Times New Roman"/>
                <a:sym typeface="Times New Roman"/>
              </a:rPr>
              <a:t>Visualization best practices</a:t>
            </a:r>
            <a:endParaRPr/>
          </a:p>
        </p:txBody>
      </p:sp>
      <p:sp>
        <p:nvSpPr>
          <p:cNvPr id="317" name="Google Shape;317;g145aa5eecfc_0_49"/>
          <p:cNvSpPr txBox="1">
            <a:spLocks noGrp="1"/>
          </p:cNvSpPr>
          <p:nvPr>
            <p:ph type="body" idx="1"/>
          </p:nvPr>
        </p:nvSpPr>
        <p:spPr>
          <a:xfrm>
            <a:off x="838200" y="1825625"/>
            <a:ext cx="10515600" cy="45858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SzPts val="1800"/>
              <a:buNone/>
            </a:pPr>
            <a:r>
              <a:rPr lang="en-US" sz="3100" b="1" dirty="0">
                <a:solidFill>
                  <a:srgbClr val="FFFF00"/>
                </a:solidFill>
                <a:highlight>
                  <a:srgbClr val="0000FF"/>
                </a:highlight>
              </a:rPr>
              <a:t>With explosion in volume and complexity of data generated, </a:t>
            </a:r>
            <a:r>
              <a:rPr lang="en-US" sz="3100" b="1" dirty="0" smtClean="0">
                <a:solidFill>
                  <a:srgbClr val="FFFF00"/>
                </a:solidFill>
                <a:highlight>
                  <a:srgbClr val="0000FF"/>
                </a:highlight>
              </a:rPr>
              <a:t>use </a:t>
            </a:r>
            <a:r>
              <a:rPr lang="en-US" sz="3100" b="1" dirty="0">
                <a:solidFill>
                  <a:srgbClr val="FFFF00"/>
                </a:solidFill>
                <a:highlight>
                  <a:srgbClr val="0000FF"/>
                </a:highlight>
              </a:rPr>
              <a:t>of data </a:t>
            </a:r>
            <a:r>
              <a:rPr lang="en-US" sz="3100" b="1" dirty="0" err="1">
                <a:solidFill>
                  <a:srgbClr val="FFFF00"/>
                </a:solidFill>
                <a:highlight>
                  <a:srgbClr val="0000FF"/>
                </a:highlight>
              </a:rPr>
              <a:t>visualitzation</a:t>
            </a:r>
            <a:r>
              <a:rPr lang="en-US" sz="3100" b="1" dirty="0">
                <a:solidFill>
                  <a:srgbClr val="FFFF00"/>
                </a:solidFill>
                <a:highlight>
                  <a:srgbClr val="0000FF"/>
                </a:highlight>
              </a:rPr>
              <a:t> becomes </a:t>
            </a:r>
            <a:r>
              <a:rPr lang="en-US" sz="3100" b="1" dirty="0" smtClean="0">
                <a:solidFill>
                  <a:srgbClr val="FFFF00"/>
                </a:solidFill>
                <a:highlight>
                  <a:srgbClr val="0000FF"/>
                </a:highlight>
              </a:rPr>
              <a:t>essential  </a:t>
            </a:r>
            <a:endParaRPr sz="3100" b="1" dirty="0">
              <a:solidFill>
                <a:srgbClr val="FFFF00"/>
              </a:solidFill>
              <a:highlight>
                <a:srgbClr val="0000FF"/>
              </a:highlight>
            </a:endParaRPr>
          </a:p>
          <a:p>
            <a:pPr marL="457200" lvl="0" indent="0" algn="l" rtl="0">
              <a:lnSpc>
                <a:spcPct val="90000"/>
              </a:lnSpc>
              <a:spcBef>
                <a:spcPts val="0"/>
              </a:spcBef>
              <a:spcAft>
                <a:spcPts val="0"/>
              </a:spcAft>
              <a:buSzPts val="1800"/>
              <a:buNone/>
            </a:pPr>
            <a:endParaRPr sz="3100" b="1" dirty="0">
              <a:solidFill>
                <a:srgbClr val="FFFF00"/>
              </a:solidFill>
              <a:highlight>
                <a:srgbClr val="0000FF"/>
              </a:highlight>
            </a:endParaRPr>
          </a:p>
          <a:p>
            <a:pPr marL="457200" lvl="0" indent="-342900" algn="l" rtl="0">
              <a:lnSpc>
                <a:spcPct val="90000"/>
              </a:lnSpc>
              <a:spcBef>
                <a:spcPts val="0"/>
              </a:spcBef>
              <a:spcAft>
                <a:spcPts val="0"/>
              </a:spcAft>
              <a:buSzPts val="1800"/>
              <a:buChar char="•"/>
            </a:pPr>
            <a:r>
              <a:rPr lang="en-US" b="1" dirty="0"/>
              <a:t>Human processes visual information better than tables, numbers, and text</a:t>
            </a:r>
            <a:endParaRPr b="1" dirty="0"/>
          </a:p>
          <a:p>
            <a:pPr marL="457200" lvl="0" indent="-342900" algn="l" rtl="0">
              <a:lnSpc>
                <a:spcPct val="90000"/>
              </a:lnSpc>
              <a:spcBef>
                <a:spcPts val="0"/>
              </a:spcBef>
              <a:spcAft>
                <a:spcPts val="0"/>
              </a:spcAft>
              <a:buSzPts val="1800"/>
              <a:buChar char="•"/>
            </a:pPr>
            <a:r>
              <a:rPr lang="en-US" b="1" dirty="0"/>
              <a:t>Converting into graphs and charts data is transformed into easy-to -understand form</a:t>
            </a:r>
            <a:endParaRPr b="1" dirty="0"/>
          </a:p>
          <a:p>
            <a:pPr marL="457200" lvl="0" indent="0" algn="l" rtl="0">
              <a:lnSpc>
                <a:spcPct val="90000"/>
              </a:lnSpc>
              <a:spcBef>
                <a:spcPts val="0"/>
              </a:spcBef>
              <a:spcAft>
                <a:spcPts val="0"/>
              </a:spcAft>
              <a:buSzPts val="1800"/>
              <a:buNone/>
            </a:pPr>
            <a:endParaRPr b="1" dirty="0"/>
          </a:p>
        </p:txBody>
      </p:sp>
      <p:sp>
        <p:nvSpPr>
          <p:cNvPr id="318" name="Google Shape;318;g145aa5eecfc_0_4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319" name="Google Shape;319;g145aa5eecfc_0_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g145aa5eecfc_0_56"/>
          <p:cNvSpPr txBox="1">
            <a:spLocks noGrp="1"/>
          </p:cNvSpPr>
          <p:nvPr>
            <p:ph type="title"/>
          </p:nvPr>
        </p:nvSpPr>
        <p:spPr>
          <a:xfrm>
            <a:off x="740325" y="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dirty="0"/>
              <a:t>Data Types </a:t>
            </a:r>
            <a:endParaRPr dirty="0"/>
          </a:p>
        </p:txBody>
      </p:sp>
      <p:sp>
        <p:nvSpPr>
          <p:cNvPr id="326" name="Google Shape;326;g145aa5eecfc_0_56"/>
          <p:cNvSpPr txBox="1">
            <a:spLocks noGrp="1"/>
          </p:cNvSpPr>
          <p:nvPr>
            <p:ph type="body" idx="1"/>
          </p:nvPr>
        </p:nvSpPr>
        <p:spPr>
          <a:xfrm>
            <a:off x="838200" y="1154500"/>
            <a:ext cx="10515600" cy="47736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SzPts val="1800"/>
              <a:buChar char="•"/>
            </a:pPr>
            <a:r>
              <a:rPr lang="en-US" dirty="0"/>
              <a:t>Numeric / alpha numeric / Images/ Audio</a:t>
            </a:r>
            <a:endParaRPr dirty="0"/>
          </a:p>
          <a:p>
            <a:pPr marL="0" lvl="0" indent="0" algn="l" rtl="0">
              <a:lnSpc>
                <a:spcPct val="90000"/>
              </a:lnSpc>
              <a:spcBef>
                <a:spcPts val="1000"/>
              </a:spcBef>
              <a:spcAft>
                <a:spcPts val="0"/>
              </a:spcAft>
              <a:buSzPts val="1800"/>
              <a:buNone/>
            </a:pPr>
            <a:r>
              <a:rPr lang="en-IN" dirty="0" smtClean="0"/>
              <a:t>Numeric Data:</a:t>
            </a:r>
            <a:endParaRPr dirty="0"/>
          </a:p>
          <a:p>
            <a:pPr marL="457200" lvl="0" indent="-342900" algn="l" rtl="0">
              <a:lnSpc>
                <a:spcPct val="90000"/>
              </a:lnSpc>
              <a:spcBef>
                <a:spcPts val="1000"/>
              </a:spcBef>
              <a:spcAft>
                <a:spcPts val="0"/>
              </a:spcAft>
              <a:buSzPts val="1800"/>
              <a:buChar char="•"/>
            </a:pPr>
            <a:r>
              <a:rPr lang="en-US" dirty="0"/>
              <a:t>Categories based on measurement scale:</a:t>
            </a:r>
            <a:endParaRPr dirty="0"/>
          </a:p>
          <a:p>
            <a:pPr marL="914400" lvl="1" indent="-342900" algn="l" rtl="0">
              <a:lnSpc>
                <a:spcPct val="90000"/>
              </a:lnSpc>
              <a:spcBef>
                <a:spcPts val="0"/>
              </a:spcBef>
              <a:spcAft>
                <a:spcPts val="0"/>
              </a:spcAft>
              <a:buSzPts val="1800"/>
              <a:buChar char="•"/>
            </a:pPr>
            <a:r>
              <a:rPr lang="en-US" dirty="0"/>
              <a:t> </a:t>
            </a:r>
            <a:r>
              <a:rPr lang="en-US" b="1" dirty="0">
                <a:solidFill>
                  <a:srgbClr val="0000FF"/>
                </a:solidFill>
              </a:rPr>
              <a:t>Nominal Scale</a:t>
            </a:r>
            <a:r>
              <a:rPr lang="en-US" dirty="0"/>
              <a:t> (qualitative variable or categorical variable). </a:t>
            </a:r>
            <a:r>
              <a:rPr lang="en-US" b="1" dirty="0"/>
              <a:t>NO arithmetic operations are possible </a:t>
            </a:r>
            <a:endParaRPr b="1" dirty="0"/>
          </a:p>
          <a:p>
            <a:pPr marL="1371600" lvl="2" indent="-342900" algn="l" rtl="0">
              <a:lnSpc>
                <a:spcPct val="90000"/>
              </a:lnSpc>
              <a:spcBef>
                <a:spcPts val="0"/>
              </a:spcBef>
              <a:spcAft>
                <a:spcPts val="0"/>
              </a:spcAft>
              <a:buSzPts val="1800"/>
              <a:buChar char="•"/>
            </a:pPr>
            <a:r>
              <a:rPr lang="en-US" dirty="0" err="1"/>
              <a:t>e.g</a:t>
            </a:r>
            <a:r>
              <a:rPr lang="en-US" dirty="0"/>
              <a:t> blood group : A, B, AB &amp; O</a:t>
            </a:r>
            <a:endParaRPr dirty="0"/>
          </a:p>
          <a:p>
            <a:pPr marL="914400" lvl="1" indent="-342900" algn="l" rtl="0">
              <a:lnSpc>
                <a:spcPct val="90000"/>
              </a:lnSpc>
              <a:spcBef>
                <a:spcPts val="0"/>
              </a:spcBef>
              <a:spcAft>
                <a:spcPts val="0"/>
              </a:spcAft>
              <a:buSzPts val="1800"/>
              <a:buChar char="•"/>
            </a:pPr>
            <a:r>
              <a:rPr lang="en-US" dirty="0"/>
              <a:t> </a:t>
            </a:r>
            <a:r>
              <a:rPr lang="en-US" b="1" dirty="0">
                <a:solidFill>
                  <a:srgbClr val="0000FF"/>
                </a:solidFill>
              </a:rPr>
              <a:t>Ordinal Scale:</a:t>
            </a:r>
            <a:r>
              <a:rPr lang="en-US" b="1" dirty="0">
                <a:solidFill>
                  <a:srgbClr val="1155CC"/>
                </a:solidFill>
              </a:rPr>
              <a:t> </a:t>
            </a:r>
            <a:r>
              <a:rPr lang="en-US" dirty="0"/>
              <a:t>(values are captured from an ordered set). Order is fixed and no arithmetic operations can be performed</a:t>
            </a:r>
            <a:endParaRPr dirty="0"/>
          </a:p>
          <a:p>
            <a:pPr marL="1371600" lvl="2" indent="-342900" algn="l" rtl="0">
              <a:lnSpc>
                <a:spcPct val="90000"/>
              </a:lnSpc>
              <a:spcBef>
                <a:spcPts val="0"/>
              </a:spcBef>
              <a:spcAft>
                <a:spcPts val="0"/>
              </a:spcAft>
              <a:buSzPts val="1800"/>
              <a:buChar char="•"/>
            </a:pPr>
            <a:r>
              <a:rPr lang="en-US" dirty="0"/>
              <a:t>e.g. review ratings on a Likert scale (1-5, 5 being </a:t>
            </a:r>
            <a:r>
              <a:rPr lang="en-US" dirty="0" smtClean="0"/>
              <a:t>highest </a:t>
            </a:r>
            <a:r>
              <a:rPr lang="en-US" dirty="0"/>
              <a:t>)</a:t>
            </a:r>
            <a:endParaRPr dirty="0"/>
          </a:p>
          <a:p>
            <a:pPr marL="914400" lvl="1" indent="-342900" algn="l" rtl="0">
              <a:lnSpc>
                <a:spcPct val="90000"/>
              </a:lnSpc>
              <a:spcBef>
                <a:spcPts val="0"/>
              </a:spcBef>
              <a:spcAft>
                <a:spcPts val="0"/>
              </a:spcAft>
              <a:buSzPts val="1800"/>
              <a:buChar char="•"/>
            </a:pPr>
            <a:r>
              <a:rPr lang="en-US" b="1" dirty="0">
                <a:solidFill>
                  <a:srgbClr val="0000FF"/>
                </a:solidFill>
              </a:rPr>
              <a:t>Interval Scale:</a:t>
            </a:r>
            <a:r>
              <a:rPr lang="en-US" dirty="0"/>
              <a:t> (Data points taken from a fixed interval set) Cannot perform ratios on interval scale data </a:t>
            </a:r>
            <a:endParaRPr dirty="0"/>
          </a:p>
          <a:p>
            <a:pPr marL="1371600" lvl="2" indent="-342900" algn="l" rtl="0">
              <a:lnSpc>
                <a:spcPct val="90000"/>
              </a:lnSpc>
              <a:spcBef>
                <a:spcPts val="0"/>
              </a:spcBef>
              <a:spcAft>
                <a:spcPts val="0"/>
              </a:spcAft>
              <a:buSzPts val="1800"/>
              <a:buChar char="•"/>
            </a:pPr>
            <a:r>
              <a:rPr lang="en-US" dirty="0"/>
              <a:t>e.g. 50 degree C is not twice hot as 25 degree  C</a:t>
            </a:r>
            <a:endParaRPr dirty="0"/>
          </a:p>
          <a:p>
            <a:pPr marL="914400" lvl="1" indent="-342900" algn="l" rtl="0">
              <a:lnSpc>
                <a:spcPct val="90000"/>
              </a:lnSpc>
              <a:spcBef>
                <a:spcPts val="0"/>
              </a:spcBef>
              <a:spcAft>
                <a:spcPts val="0"/>
              </a:spcAft>
              <a:buSzPts val="1800"/>
              <a:buChar char="•"/>
            </a:pPr>
            <a:r>
              <a:rPr lang="en-US" b="1" dirty="0">
                <a:solidFill>
                  <a:srgbClr val="0000FF"/>
                </a:solidFill>
              </a:rPr>
              <a:t>Ratio Scale:</a:t>
            </a:r>
            <a:r>
              <a:rPr lang="en-US" dirty="0"/>
              <a:t> Arithmetic operations are possible </a:t>
            </a:r>
            <a:endParaRPr dirty="0"/>
          </a:p>
          <a:p>
            <a:pPr marL="1371600" lvl="2" indent="-342900" algn="l" rtl="0">
              <a:lnSpc>
                <a:spcPct val="90000"/>
              </a:lnSpc>
              <a:spcBef>
                <a:spcPts val="0"/>
              </a:spcBef>
              <a:spcAft>
                <a:spcPts val="0"/>
              </a:spcAft>
              <a:buSzPts val="1800"/>
              <a:buChar char="•"/>
            </a:pPr>
            <a:r>
              <a:rPr lang="en-US" dirty="0"/>
              <a:t>Product sales, salary </a:t>
            </a:r>
            <a:endParaRPr dirty="0"/>
          </a:p>
        </p:txBody>
      </p:sp>
      <p:sp>
        <p:nvSpPr>
          <p:cNvPr id="327" name="Google Shape;327;g145aa5eecfc_0_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35</a:t>
            </a:fld>
            <a:endParaRPr/>
          </a:p>
        </p:txBody>
      </p:sp>
      <p:sp>
        <p:nvSpPr>
          <p:cNvPr id="328" name="Google Shape;328;g145aa5eecfc_0_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g145aa5eecfc_0_63"/>
          <p:cNvSpPr txBox="1">
            <a:spLocks noGrp="1"/>
          </p:cNvSpPr>
          <p:nvPr>
            <p:ph type="title"/>
          </p:nvPr>
        </p:nvSpPr>
        <p:spPr>
          <a:xfrm>
            <a:off x="740325"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Data Types &amp; Operations </a:t>
            </a:r>
            <a:endParaRPr/>
          </a:p>
        </p:txBody>
      </p:sp>
      <p:sp>
        <p:nvSpPr>
          <p:cNvPr id="344" name="Google Shape;344;g145aa5eecfc_0_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36</a:t>
            </a:fld>
            <a:endParaRPr/>
          </a:p>
        </p:txBody>
      </p:sp>
      <p:graphicFrame>
        <p:nvGraphicFramePr>
          <p:cNvPr id="345" name="Google Shape;345;g145aa5eecfc_0_63"/>
          <p:cNvGraphicFramePr/>
          <p:nvPr/>
        </p:nvGraphicFramePr>
        <p:xfrm>
          <a:off x="740325" y="1445575"/>
          <a:ext cx="10287000" cy="3687930"/>
        </p:xfrm>
        <a:graphic>
          <a:graphicData uri="http://schemas.openxmlformats.org/drawingml/2006/table">
            <a:tbl>
              <a:tblPr>
                <a:noFill/>
                <a:tableStyleId>{B6D31138-F334-441A-BE58-55AC761326F4}</a:tableStyleId>
              </a:tblPr>
              <a:tblGrid>
                <a:gridCol w="1946075"/>
                <a:gridCol w="8340925"/>
              </a:tblGrid>
              <a:tr h="381000">
                <a:tc>
                  <a:txBody>
                    <a:bodyPr/>
                    <a:lstStyle/>
                    <a:p>
                      <a:pPr marL="0" marR="0" lvl="0" indent="0" algn="ctr" rtl="0">
                        <a:lnSpc>
                          <a:spcPct val="100000"/>
                        </a:lnSpc>
                        <a:spcBef>
                          <a:spcPts val="0"/>
                        </a:spcBef>
                        <a:spcAft>
                          <a:spcPts val="0"/>
                        </a:spcAft>
                        <a:buClr>
                          <a:srgbClr val="000000"/>
                        </a:buClr>
                        <a:buSzPts val="2600"/>
                        <a:buFont typeface="Arial"/>
                        <a:buNone/>
                      </a:pPr>
                      <a:r>
                        <a:rPr lang="en-US" sz="2600" u="none" strike="noStrike" cap="none"/>
                        <a:t>Data Type</a:t>
                      </a:r>
                      <a:endParaRPr sz="2600" u="none" strike="noStrike" cap="none"/>
                    </a:p>
                  </a:txBody>
                  <a:tcPr marL="91425" marR="91425" marT="91425" marB="91425">
                    <a:solidFill>
                      <a:srgbClr val="A4C2F4"/>
                    </a:solidFill>
                  </a:tcPr>
                </a:tc>
                <a:tc>
                  <a:txBody>
                    <a:bodyPr/>
                    <a:lstStyle/>
                    <a:p>
                      <a:pPr marL="0" marR="0" lvl="0" indent="0" algn="ctr" rtl="0">
                        <a:lnSpc>
                          <a:spcPct val="100000"/>
                        </a:lnSpc>
                        <a:spcBef>
                          <a:spcPts val="0"/>
                        </a:spcBef>
                        <a:spcAft>
                          <a:spcPts val="0"/>
                        </a:spcAft>
                        <a:buClr>
                          <a:srgbClr val="000000"/>
                        </a:buClr>
                        <a:buSzPts val="2600"/>
                        <a:buFont typeface="Arial"/>
                        <a:buNone/>
                      </a:pPr>
                      <a:r>
                        <a:rPr lang="en-US" sz="2600" u="none" strike="noStrike" cap="none"/>
                        <a:t>Operations </a:t>
                      </a:r>
                      <a:endParaRPr sz="2600" u="none" strike="noStrike" cap="none"/>
                    </a:p>
                  </a:txBody>
                  <a:tcPr marL="91425" marR="91425" marT="91425" marB="91425">
                    <a:solidFill>
                      <a:srgbClr val="A4C2F4"/>
                    </a:solidFill>
                  </a:tcPr>
                </a:tc>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Nominal</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only check if the values are same or not (= = or !=)</a:t>
                      </a:r>
                      <a:endParaRPr sz="2600" u="none" strike="noStrike" cap="none"/>
                    </a:p>
                  </a:txBody>
                  <a:tcPr marL="91425" marR="91425" marT="91425" marB="91425"/>
                </a:tc>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Ordinal</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compare ( ==, != , &lt; , &gt;)</a:t>
                      </a:r>
                      <a:endParaRPr sz="2600" u="none" strike="noStrike" cap="none"/>
                    </a:p>
                  </a:txBody>
                  <a:tcPr marL="91425" marR="91425" marT="91425" marB="91425"/>
                </a:tc>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Interval</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measure distance or span with operations ( ==, !=, &lt; , &gt; ,-)</a:t>
                      </a:r>
                      <a:endParaRPr sz="2600" u="none" strike="noStrike" cap="none"/>
                    </a:p>
                  </a:txBody>
                  <a:tcPr marL="91425" marR="91425" marT="91425" marB="91425"/>
                </a:tc>
              </a:tr>
              <a:tr h="381000">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Ratio</a:t>
                      </a:r>
                      <a:endParaRPr sz="26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600"/>
                        <a:buFont typeface="Arial"/>
                        <a:buNone/>
                      </a:pPr>
                      <a:r>
                        <a:rPr lang="en-US" sz="2600" u="none" strike="noStrike" cap="none"/>
                        <a:t>Can measure proportions with operations (== ,!=, &lt; , &gt; ,+, - ,%)</a:t>
                      </a:r>
                      <a:endParaRPr sz="2600" u="none" strike="noStrike" cap="none"/>
                    </a:p>
                  </a:txBody>
                  <a:tcPr marL="91425" marR="91425" marT="91425" marB="91425"/>
                </a:tc>
              </a:tr>
            </a:tbl>
          </a:graphicData>
        </a:graphic>
      </p:graphicFrame>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5"/>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dirty="0">
                <a:solidFill>
                  <a:srgbClr val="2F5496"/>
                </a:solidFill>
                <a:latin typeface="Times New Roman"/>
                <a:ea typeface="Times New Roman"/>
                <a:cs typeface="Times New Roman"/>
                <a:sym typeface="Times New Roman"/>
              </a:rPr>
              <a:t>From Visualization to Visual Data </a:t>
            </a:r>
            <a:r>
              <a:rPr lang="en-US" sz="4200" b="1" dirty="0" smtClean="0">
                <a:solidFill>
                  <a:srgbClr val="2F5496"/>
                </a:solidFill>
                <a:latin typeface="Times New Roman"/>
                <a:ea typeface="Times New Roman"/>
                <a:cs typeface="Times New Roman"/>
                <a:sym typeface="Times New Roman"/>
              </a:rPr>
              <a:t>Storytelling: </a:t>
            </a:r>
            <a:r>
              <a:rPr lang="en-US" sz="4200" b="1" dirty="0">
                <a:solidFill>
                  <a:srgbClr val="2F5496"/>
                </a:solidFill>
                <a:latin typeface="Times New Roman"/>
                <a:ea typeface="Times New Roman"/>
                <a:cs typeface="Times New Roman"/>
                <a:sym typeface="Times New Roman"/>
              </a:rPr>
              <a:t>An Evolution</a:t>
            </a:r>
            <a:endParaRPr sz="4200" dirty="0"/>
          </a:p>
        </p:txBody>
      </p:sp>
      <p:sp>
        <p:nvSpPr>
          <p:cNvPr id="351" name="Google Shape;35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Data visualization will depend on statistical understanding of the data, its context and to measure it to avoid false analysis and skewed decision making</a:t>
            </a:r>
            <a:endParaRPr dirty="0"/>
          </a:p>
          <a:p>
            <a:pPr marL="228600" lvl="0" indent="-50800" algn="l" rtl="0">
              <a:lnSpc>
                <a:spcPct val="90000"/>
              </a:lnSpc>
              <a:spcBef>
                <a:spcPts val="0"/>
              </a:spcBef>
              <a:spcAft>
                <a:spcPts val="0"/>
              </a:spcAft>
              <a:buClr>
                <a:schemeClr val="dk1"/>
              </a:buClr>
              <a:buSzPts val="2800"/>
              <a:buNone/>
            </a:pPr>
            <a:endParaRPr dirty="0"/>
          </a:p>
          <a:p>
            <a:pPr marL="228600" lvl="0" indent="-50800" algn="l" rtl="0">
              <a:lnSpc>
                <a:spcPct val="90000"/>
              </a:lnSpc>
              <a:spcBef>
                <a:spcPts val="0"/>
              </a:spcBef>
              <a:spcAft>
                <a:spcPts val="0"/>
              </a:spcAft>
              <a:buClr>
                <a:schemeClr val="dk1"/>
              </a:buClr>
              <a:buSzPts val="2800"/>
              <a:buNone/>
            </a:pPr>
            <a:r>
              <a:rPr lang="en-US" dirty="0"/>
              <a:t>Human visual cognition system demands a way to encode numbers with meaning by relying on </a:t>
            </a:r>
            <a:r>
              <a:rPr lang="en-US" dirty="0" err="1"/>
              <a:t>colours</a:t>
            </a:r>
            <a:r>
              <a:rPr lang="en-US" dirty="0"/>
              <a:t> and shapes to support interpretation</a:t>
            </a:r>
            <a:endParaRPr dirty="0"/>
          </a:p>
          <a:p>
            <a:pPr marL="228600" lvl="0" indent="-50800" algn="l" rtl="0">
              <a:lnSpc>
                <a:spcPct val="90000"/>
              </a:lnSpc>
              <a:spcBef>
                <a:spcPts val="0"/>
              </a:spcBef>
              <a:spcAft>
                <a:spcPts val="0"/>
              </a:spcAft>
              <a:buClr>
                <a:schemeClr val="dk1"/>
              </a:buClr>
              <a:buSzPts val="2800"/>
              <a:buNone/>
            </a:pPr>
            <a:endParaRPr dirty="0"/>
          </a:p>
          <a:p>
            <a:pPr marL="228600" lvl="0" indent="-50800" algn="l" rtl="0">
              <a:lnSpc>
                <a:spcPct val="90000"/>
              </a:lnSpc>
              <a:spcBef>
                <a:spcPts val="0"/>
              </a:spcBef>
              <a:spcAft>
                <a:spcPts val="0"/>
              </a:spcAft>
              <a:buClr>
                <a:schemeClr val="dk1"/>
              </a:buClr>
              <a:buSzPts val="2800"/>
              <a:buNone/>
            </a:pPr>
            <a:r>
              <a:rPr lang="en-US" dirty="0"/>
              <a:t>Data visualization is the best way to see and understand huge, most diverse data </a:t>
            </a:r>
            <a:endParaRPr dirty="0"/>
          </a:p>
        </p:txBody>
      </p:sp>
      <p:sp>
        <p:nvSpPr>
          <p:cNvPr id="352" name="Google Shape;35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353" name="Google Shape;35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4b51d44415_0_0"/>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a:solidFill>
                  <a:srgbClr val="2F5496"/>
                </a:solidFill>
                <a:latin typeface="Times New Roman"/>
                <a:ea typeface="Times New Roman"/>
                <a:cs typeface="Times New Roman"/>
                <a:sym typeface="Times New Roman"/>
              </a:rPr>
              <a:t>From Visualization to Visual Data Storytelling An Evolution</a:t>
            </a:r>
            <a:endParaRPr sz="4200"/>
          </a:p>
        </p:txBody>
      </p:sp>
      <p:sp>
        <p:nvSpPr>
          <p:cNvPr id="359" name="Google Shape;359;g14b51d44415_0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Data visualization</a:t>
            </a:r>
            <a:endParaRPr/>
          </a:p>
          <a:p>
            <a:pPr marL="457200" lvl="0" indent="-342900" algn="l" rtl="0">
              <a:lnSpc>
                <a:spcPct val="90000"/>
              </a:lnSpc>
              <a:spcBef>
                <a:spcPts val="0"/>
              </a:spcBef>
              <a:spcAft>
                <a:spcPts val="0"/>
              </a:spcAft>
              <a:buSzPts val="1800"/>
              <a:buChar char="•"/>
            </a:pPr>
            <a:r>
              <a:rPr lang="en-US"/>
              <a:t>Cave drawings</a:t>
            </a:r>
            <a:endParaRPr/>
          </a:p>
          <a:p>
            <a:pPr marL="457200" lvl="0" indent="0" algn="l" rtl="0">
              <a:lnSpc>
                <a:spcPct val="90000"/>
              </a:lnSpc>
              <a:spcBef>
                <a:spcPts val="0"/>
              </a:spcBef>
              <a:spcAft>
                <a:spcPts val="0"/>
              </a:spcAft>
              <a:buSzPts val="1800"/>
              <a:buNone/>
            </a:pPr>
            <a:endParaRPr/>
          </a:p>
          <a:p>
            <a:pPr marL="457200" lvl="0" indent="0" algn="l" rtl="0">
              <a:lnSpc>
                <a:spcPct val="90000"/>
              </a:lnSpc>
              <a:spcBef>
                <a:spcPts val="0"/>
              </a:spcBef>
              <a:spcAft>
                <a:spcPts val="0"/>
              </a:spcAft>
              <a:buSzPts val="1800"/>
              <a:buNone/>
            </a:pPr>
            <a:endParaRPr/>
          </a:p>
        </p:txBody>
      </p:sp>
      <p:sp>
        <p:nvSpPr>
          <p:cNvPr id="360" name="Google Shape;360;g14b51d44415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361" name="Google Shape;361;g14b51d44415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38</a:t>
            </a:fld>
            <a:endParaRPr/>
          </a:p>
        </p:txBody>
      </p:sp>
      <p:pic>
        <p:nvPicPr>
          <p:cNvPr id="362" name="Google Shape;362;g14b51d44415_0_0"/>
          <p:cNvPicPr preferRelativeResize="0"/>
          <p:nvPr/>
        </p:nvPicPr>
        <p:blipFill rotWithShape="1">
          <a:blip r:embed="rId3">
            <a:alphaModFix/>
          </a:blip>
          <a:srcRect/>
          <a:stretch/>
        </p:blipFill>
        <p:spPr>
          <a:xfrm>
            <a:off x="1340075" y="2763415"/>
            <a:ext cx="3310750" cy="2834825"/>
          </a:xfrm>
          <a:prstGeom prst="rect">
            <a:avLst/>
          </a:prstGeom>
          <a:noFill/>
          <a:ln>
            <a:noFill/>
          </a:ln>
        </p:spPr>
      </p:pic>
      <p:pic>
        <p:nvPicPr>
          <p:cNvPr id="363" name="Google Shape;363;g14b51d44415_0_0"/>
          <p:cNvPicPr preferRelativeResize="0"/>
          <p:nvPr/>
        </p:nvPicPr>
        <p:blipFill rotWithShape="1">
          <a:blip r:embed="rId4">
            <a:alphaModFix/>
          </a:blip>
          <a:srcRect/>
          <a:stretch/>
        </p:blipFill>
        <p:spPr>
          <a:xfrm>
            <a:off x="3024686" y="2763425"/>
            <a:ext cx="5059089" cy="2834825"/>
          </a:xfrm>
          <a:prstGeom prst="rect">
            <a:avLst/>
          </a:prstGeom>
          <a:noFill/>
          <a:ln>
            <a:noFill/>
          </a:ln>
        </p:spPr>
      </p:pic>
      <p:sp>
        <p:nvSpPr>
          <p:cNvPr id="364" name="Google Shape;364;g14b51d44415_0_0"/>
          <p:cNvSpPr txBox="1"/>
          <p:nvPr/>
        </p:nvSpPr>
        <p:spPr>
          <a:xfrm>
            <a:off x="3796800" y="2147825"/>
            <a:ext cx="1905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Early Maps</a:t>
            </a:r>
            <a:endParaRPr sz="2800" b="0" i="0" u="none" strike="noStrike" cap="none">
              <a:solidFill>
                <a:srgbClr val="000000"/>
              </a:solidFill>
              <a:latin typeface="Calibri"/>
              <a:ea typeface="Calibri"/>
              <a:cs typeface="Calibri"/>
              <a:sym typeface="Calibri"/>
            </a:endParaRPr>
          </a:p>
        </p:txBody>
      </p:sp>
      <p:sp>
        <p:nvSpPr>
          <p:cNvPr id="365" name="Google Shape;365;g14b51d44415_0_0"/>
          <p:cNvSpPr txBox="1"/>
          <p:nvPr/>
        </p:nvSpPr>
        <p:spPr>
          <a:xfrm>
            <a:off x="5942288" y="2147825"/>
            <a:ext cx="2447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Modern Maps</a:t>
            </a:r>
            <a:endParaRPr sz="2800" b="0" i="0" u="none" strike="noStrike" cap="none">
              <a:solidFill>
                <a:srgbClr val="000000"/>
              </a:solidFill>
              <a:latin typeface="Calibri"/>
              <a:ea typeface="Calibri"/>
              <a:cs typeface="Calibri"/>
              <a:sym typeface="Calibri"/>
            </a:endParaRPr>
          </a:p>
        </p:txBody>
      </p:sp>
      <p:sp>
        <p:nvSpPr>
          <p:cNvPr id="366" name="Google Shape;366;g14b51d44415_0_0"/>
          <p:cNvSpPr txBox="1"/>
          <p:nvPr/>
        </p:nvSpPr>
        <p:spPr>
          <a:xfrm>
            <a:off x="8890500" y="2147825"/>
            <a:ext cx="29205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Statistical graphs </a:t>
            </a:r>
            <a:endParaRPr sz="2800" b="0" i="0" u="none" strike="noStrike" cap="none">
              <a:solidFill>
                <a:srgbClr val="000000"/>
              </a:solidFill>
              <a:latin typeface="Calibri"/>
              <a:ea typeface="Calibri"/>
              <a:cs typeface="Calibri"/>
              <a:sym typeface="Calibri"/>
            </a:endParaRPr>
          </a:p>
        </p:txBody>
      </p:sp>
      <p:pic>
        <p:nvPicPr>
          <p:cNvPr id="367" name="Google Shape;367;g14b51d44415_0_0"/>
          <p:cNvPicPr preferRelativeResize="0"/>
          <p:nvPr/>
        </p:nvPicPr>
        <p:blipFill rotWithShape="1">
          <a:blip r:embed="rId5">
            <a:alphaModFix/>
          </a:blip>
          <a:srcRect/>
          <a:stretch/>
        </p:blipFill>
        <p:spPr>
          <a:xfrm>
            <a:off x="3956800" y="2763425"/>
            <a:ext cx="6191250" cy="3219450"/>
          </a:xfrm>
          <a:prstGeom prst="rect">
            <a:avLst/>
          </a:prstGeom>
          <a:noFill/>
          <a:ln>
            <a:noFill/>
          </a:ln>
        </p:spPr>
      </p:pic>
      <p:pic>
        <p:nvPicPr>
          <p:cNvPr id="368" name="Google Shape;368;g14b51d44415_0_0"/>
          <p:cNvPicPr preferRelativeResize="0"/>
          <p:nvPr/>
        </p:nvPicPr>
        <p:blipFill rotWithShape="1">
          <a:blip r:embed="rId6">
            <a:alphaModFix/>
          </a:blip>
          <a:srcRect/>
          <a:stretch/>
        </p:blipFill>
        <p:spPr>
          <a:xfrm>
            <a:off x="6767001" y="2763425"/>
            <a:ext cx="5425000" cy="30563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2"/>
                                        </p:tgtEl>
                                        <p:attrNameLst>
                                          <p:attrName>style.visibility</p:attrName>
                                        </p:attrNameLst>
                                      </p:cBhvr>
                                      <p:to>
                                        <p:strVal val="visible"/>
                                      </p:to>
                                    </p:set>
                                    <p:animEffect transition="in" filter="fade">
                                      <p:cBhvr>
                                        <p:cTn id="12" dur="1000"/>
                                        <p:tgtEl>
                                          <p:spTgt spid="3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362"/>
                                        </p:tgtEl>
                                      </p:cBhvr>
                                    </p:animEffect>
                                    <p:set>
                                      <p:cBhvr>
                                        <p:cTn id="17" dur="1" fill="hold">
                                          <p:stCondLst>
                                            <p:cond delay="1000"/>
                                          </p:stCondLst>
                                        </p:cTn>
                                        <p:tgtEl>
                                          <p:spTgt spid="36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4"/>
                                        </p:tgtEl>
                                        <p:attrNameLst>
                                          <p:attrName>style.visibility</p:attrName>
                                        </p:attrNameLst>
                                      </p:cBhvr>
                                      <p:to>
                                        <p:strVal val="visible"/>
                                      </p:to>
                                    </p:set>
                                    <p:animEffect transition="in" filter="fade">
                                      <p:cBhvr>
                                        <p:cTn id="22" dur="1000"/>
                                        <p:tgtEl>
                                          <p:spTgt spid="364"/>
                                        </p:tgtEl>
                                      </p:cBhvr>
                                    </p:animEffect>
                                  </p:childTnLst>
                                </p:cTn>
                              </p:par>
                              <p:par>
                                <p:cTn id="23" presetID="10" presetClass="entr" presetSubtype="0" fill="hold" nodeType="withEffect">
                                  <p:stCondLst>
                                    <p:cond delay="0"/>
                                  </p:stCondLst>
                                  <p:childTnLst>
                                    <p:set>
                                      <p:cBhvr>
                                        <p:cTn id="24" dur="1" fill="hold">
                                          <p:stCondLst>
                                            <p:cond delay="0"/>
                                          </p:stCondLst>
                                        </p:cTn>
                                        <p:tgtEl>
                                          <p:spTgt spid="363"/>
                                        </p:tgtEl>
                                        <p:attrNameLst>
                                          <p:attrName>style.visibility</p:attrName>
                                        </p:attrNameLst>
                                      </p:cBhvr>
                                      <p:to>
                                        <p:strVal val="visible"/>
                                      </p:to>
                                    </p:set>
                                    <p:animEffect transition="in" filter="fade">
                                      <p:cBhvr>
                                        <p:cTn id="25" dur="1000"/>
                                        <p:tgtEl>
                                          <p:spTgt spid="3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363"/>
                                        </p:tgtEl>
                                      </p:cBhvr>
                                    </p:animEffect>
                                    <p:set>
                                      <p:cBhvr>
                                        <p:cTn id="30" dur="1" fill="hold">
                                          <p:stCondLst>
                                            <p:cond delay="1000"/>
                                          </p:stCondLst>
                                        </p:cTn>
                                        <p:tgtEl>
                                          <p:spTgt spid="36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5"/>
                                        </p:tgtEl>
                                        <p:attrNameLst>
                                          <p:attrName>style.visibility</p:attrName>
                                        </p:attrNameLst>
                                      </p:cBhvr>
                                      <p:to>
                                        <p:strVal val="visible"/>
                                      </p:to>
                                    </p:set>
                                    <p:animEffect transition="in" filter="fade">
                                      <p:cBhvr>
                                        <p:cTn id="35" dur="1000"/>
                                        <p:tgtEl>
                                          <p:spTgt spid="36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7"/>
                                        </p:tgtEl>
                                        <p:attrNameLst>
                                          <p:attrName>style.visibility</p:attrName>
                                        </p:attrNameLst>
                                      </p:cBhvr>
                                      <p:to>
                                        <p:strVal val="visible"/>
                                      </p:to>
                                    </p:set>
                                    <p:animEffect transition="in" filter="fade">
                                      <p:cBhvr>
                                        <p:cTn id="40" dur="1000"/>
                                        <p:tgtEl>
                                          <p:spTgt spid="3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367"/>
                                        </p:tgtEl>
                                      </p:cBhvr>
                                    </p:animEffect>
                                    <p:set>
                                      <p:cBhvr>
                                        <p:cTn id="45" dur="1" fill="hold">
                                          <p:stCondLst>
                                            <p:cond delay="1000"/>
                                          </p:stCondLst>
                                        </p:cTn>
                                        <p:tgtEl>
                                          <p:spTgt spid="36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66"/>
                                        </p:tgtEl>
                                        <p:attrNameLst>
                                          <p:attrName>style.visibility</p:attrName>
                                        </p:attrNameLst>
                                      </p:cBhvr>
                                      <p:to>
                                        <p:strVal val="visible"/>
                                      </p:to>
                                    </p:set>
                                    <p:animEffect transition="in" filter="fade">
                                      <p:cBhvr>
                                        <p:cTn id="50" dur="1000"/>
                                        <p:tgtEl>
                                          <p:spTgt spid="3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8"/>
                                        </p:tgtEl>
                                        <p:attrNameLst>
                                          <p:attrName>style.visibility</p:attrName>
                                        </p:attrNameLst>
                                      </p:cBhvr>
                                      <p:to>
                                        <p:strVal val="visible"/>
                                      </p:to>
                                    </p:set>
                                    <p:animEffect transition="in" filter="fade">
                                      <p:cBhvr>
                                        <p:cTn id="55" dur="10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4b51d44415_0_14"/>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a:solidFill>
                  <a:srgbClr val="2F5496"/>
                </a:solidFill>
                <a:latin typeface="Times New Roman"/>
                <a:ea typeface="Times New Roman"/>
                <a:cs typeface="Times New Roman"/>
                <a:sym typeface="Times New Roman"/>
              </a:rPr>
              <a:t>From Visualization to Visual Data Storytelling An Evolution</a:t>
            </a:r>
            <a:endParaRPr sz="4200"/>
          </a:p>
        </p:txBody>
      </p:sp>
      <p:sp>
        <p:nvSpPr>
          <p:cNvPr id="374" name="Google Shape;374;g14b51d44415_0_14"/>
          <p:cNvSpPr txBox="1">
            <a:spLocks noGrp="1"/>
          </p:cNvSpPr>
          <p:nvPr>
            <p:ph type="body" idx="1"/>
          </p:nvPr>
        </p:nvSpPr>
        <p:spPr>
          <a:xfrm>
            <a:off x="838200" y="1825625"/>
            <a:ext cx="110700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Data visualization aided by:</a:t>
            </a:r>
            <a:endParaRPr dirty="0"/>
          </a:p>
          <a:p>
            <a:pPr marL="457200" lvl="0" indent="-342900" algn="l" rtl="0">
              <a:lnSpc>
                <a:spcPct val="90000"/>
              </a:lnSpc>
              <a:spcBef>
                <a:spcPts val="0"/>
              </a:spcBef>
              <a:spcAft>
                <a:spcPts val="0"/>
              </a:spcAft>
              <a:buSzPts val="1800"/>
              <a:buChar char="•"/>
            </a:pPr>
            <a:r>
              <a:rPr lang="en-US" dirty="0"/>
              <a:t>Advancement in visual design</a:t>
            </a:r>
            <a:endParaRPr dirty="0"/>
          </a:p>
          <a:p>
            <a:pPr marL="457200" lvl="0" indent="-342900" algn="l" rtl="0">
              <a:lnSpc>
                <a:spcPct val="90000"/>
              </a:lnSpc>
              <a:spcBef>
                <a:spcPts val="0"/>
              </a:spcBef>
              <a:spcAft>
                <a:spcPts val="0"/>
              </a:spcAft>
              <a:buSzPts val="1800"/>
              <a:buChar char="•"/>
            </a:pPr>
            <a:r>
              <a:rPr lang="en-US" dirty="0"/>
              <a:t>Cognitive science </a:t>
            </a:r>
            <a:endParaRPr dirty="0"/>
          </a:p>
          <a:p>
            <a:pPr marL="457200" lvl="0" indent="-342900" algn="l" rtl="0">
              <a:lnSpc>
                <a:spcPct val="90000"/>
              </a:lnSpc>
              <a:spcBef>
                <a:spcPts val="0"/>
              </a:spcBef>
              <a:spcAft>
                <a:spcPts val="0"/>
              </a:spcAft>
              <a:buSzPts val="1800"/>
              <a:buChar char="•"/>
            </a:pPr>
            <a:r>
              <a:rPr lang="en-US" dirty="0"/>
              <a:t>Technology and </a:t>
            </a:r>
            <a:endParaRPr dirty="0"/>
          </a:p>
          <a:p>
            <a:pPr marL="457200" lvl="0" indent="-342900" algn="l" rtl="0">
              <a:lnSpc>
                <a:spcPct val="90000"/>
              </a:lnSpc>
              <a:spcBef>
                <a:spcPts val="0"/>
              </a:spcBef>
              <a:spcAft>
                <a:spcPts val="0"/>
              </a:spcAft>
              <a:buSzPts val="1800"/>
              <a:buChar char="•"/>
            </a:pPr>
            <a:r>
              <a:rPr lang="en-US" dirty="0"/>
              <a:t>Business intelligence </a:t>
            </a:r>
            <a:endParaRPr dirty="0"/>
          </a:p>
          <a:p>
            <a:pPr marL="0" lvl="0" indent="0" algn="l" rtl="0">
              <a:lnSpc>
                <a:spcPct val="90000"/>
              </a:lnSpc>
              <a:spcBef>
                <a:spcPts val="0"/>
              </a:spcBef>
              <a:spcAft>
                <a:spcPts val="0"/>
              </a:spcAft>
              <a:buSzPts val="1800"/>
              <a:buNone/>
            </a:pPr>
            <a:endParaRPr dirty="0"/>
          </a:p>
          <a:p>
            <a:pPr marL="0" lvl="0" indent="0" algn="l" rtl="0">
              <a:lnSpc>
                <a:spcPct val="115000"/>
              </a:lnSpc>
              <a:spcBef>
                <a:spcPts val="0"/>
              </a:spcBef>
              <a:spcAft>
                <a:spcPts val="0"/>
              </a:spcAft>
              <a:buClr>
                <a:schemeClr val="dk1"/>
              </a:buClr>
              <a:buSzPts val="1100"/>
              <a:buFont typeface="Arial"/>
              <a:buNone/>
            </a:pPr>
            <a:r>
              <a:rPr lang="en-US" dirty="0"/>
              <a:t>An emerging new approach to storytelling attempts to combine data with graphics and tell the world’s stories through the power of information visualization.</a:t>
            </a:r>
            <a:endParaRPr sz="1100" dirty="0">
              <a:solidFill>
                <a:srgbClr val="333333"/>
              </a:solidFill>
              <a:latin typeface="Arial"/>
              <a:ea typeface="Arial"/>
              <a:cs typeface="Arial"/>
              <a:sym typeface="Arial"/>
            </a:endParaRPr>
          </a:p>
          <a:p>
            <a:pPr marL="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a:p>
            <a:pPr marL="457200" lvl="0" indent="0" algn="l" rtl="0">
              <a:lnSpc>
                <a:spcPct val="90000"/>
              </a:lnSpc>
              <a:spcBef>
                <a:spcPts val="0"/>
              </a:spcBef>
              <a:spcAft>
                <a:spcPts val="0"/>
              </a:spcAft>
              <a:buSzPts val="1800"/>
              <a:buNone/>
            </a:pPr>
            <a:endParaRPr dirty="0"/>
          </a:p>
        </p:txBody>
      </p:sp>
      <p:sp>
        <p:nvSpPr>
          <p:cNvPr id="375" name="Google Shape;375;g14b51d44415_0_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376" name="Google Shape;376;g14b51d44415_0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10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145aa5eecfc_0_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a:t>
            </a:fld>
            <a:endParaRPr/>
          </a:p>
        </p:txBody>
      </p:sp>
      <p:pic>
        <p:nvPicPr>
          <p:cNvPr id="117" name="Google Shape;117;g145aa5eecfc_0_8"/>
          <p:cNvPicPr preferRelativeResize="0"/>
          <p:nvPr/>
        </p:nvPicPr>
        <p:blipFill rotWithShape="1">
          <a:blip r:embed="rId3">
            <a:alphaModFix/>
          </a:blip>
          <a:srcRect/>
          <a:stretch/>
        </p:blipFill>
        <p:spPr>
          <a:xfrm>
            <a:off x="80392" y="152400"/>
            <a:ext cx="3999384" cy="6156920"/>
          </a:xfrm>
          <a:prstGeom prst="rect">
            <a:avLst/>
          </a:prstGeom>
          <a:noFill/>
          <a:ln>
            <a:noFill/>
          </a:ln>
        </p:spPr>
      </p:pic>
      <p:pic>
        <p:nvPicPr>
          <p:cNvPr id="118" name="Google Shape;118;g145aa5eecfc_0_8"/>
          <p:cNvPicPr preferRelativeResize="0"/>
          <p:nvPr/>
        </p:nvPicPr>
        <p:blipFill rotWithShape="1">
          <a:blip r:embed="rId4">
            <a:alphaModFix/>
          </a:blip>
          <a:srcRect/>
          <a:stretch/>
        </p:blipFill>
        <p:spPr>
          <a:xfrm>
            <a:off x="4151784" y="181288"/>
            <a:ext cx="3888432" cy="6056023"/>
          </a:xfrm>
          <a:prstGeom prst="rect">
            <a:avLst/>
          </a:prstGeom>
          <a:noFill/>
          <a:ln>
            <a:noFill/>
          </a:ln>
        </p:spPr>
      </p:pic>
      <p:pic>
        <p:nvPicPr>
          <p:cNvPr id="119" name="Google Shape;119;g145aa5eecfc_0_8"/>
          <p:cNvPicPr preferRelativeResize="0"/>
          <p:nvPr/>
        </p:nvPicPr>
        <p:blipFill rotWithShape="1">
          <a:blip r:embed="rId5">
            <a:alphaModFix/>
          </a:blip>
          <a:srcRect/>
          <a:stretch/>
        </p:blipFill>
        <p:spPr>
          <a:xfrm>
            <a:off x="8112224" y="181301"/>
            <a:ext cx="4077613" cy="6056011"/>
          </a:xfrm>
          <a:prstGeom prst="rect">
            <a:avLst/>
          </a:prstGeom>
          <a:noFill/>
          <a:ln>
            <a:noFill/>
          </a:ln>
        </p:spPr>
      </p:pic>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14b51d44415_0_29"/>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dirty="0">
                <a:solidFill>
                  <a:srgbClr val="2F5496"/>
                </a:solidFill>
                <a:latin typeface="Times New Roman"/>
                <a:ea typeface="Times New Roman"/>
                <a:cs typeface="Times New Roman"/>
                <a:sym typeface="Times New Roman"/>
              </a:rPr>
              <a:t>From Visualization to Visual Data </a:t>
            </a:r>
            <a:r>
              <a:rPr lang="en-US" sz="4200" b="1" dirty="0" smtClean="0">
                <a:solidFill>
                  <a:srgbClr val="2F5496"/>
                </a:solidFill>
                <a:latin typeface="Times New Roman"/>
                <a:ea typeface="Times New Roman"/>
                <a:cs typeface="Times New Roman"/>
                <a:sym typeface="Times New Roman"/>
              </a:rPr>
              <a:t>Storytelling: </a:t>
            </a:r>
            <a:r>
              <a:rPr lang="en-US" sz="4200" b="1" dirty="0">
                <a:solidFill>
                  <a:srgbClr val="2F5496"/>
                </a:solidFill>
                <a:latin typeface="Times New Roman"/>
                <a:ea typeface="Times New Roman"/>
                <a:cs typeface="Times New Roman"/>
                <a:sym typeface="Times New Roman"/>
              </a:rPr>
              <a:t>An Evolution</a:t>
            </a:r>
            <a:endParaRPr sz="4200" dirty="0"/>
          </a:p>
        </p:txBody>
      </p:sp>
      <p:sp>
        <p:nvSpPr>
          <p:cNvPr id="382" name="Google Shape;382;g14b51d44415_0_29"/>
          <p:cNvSpPr txBox="1">
            <a:spLocks noGrp="1"/>
          </p:cNvSpPr>
          <p:nvPr>
            <p:ph type="body" idx="1"/>
          </p:nvPr>
        </p:nvSpPr>
        <p:spPr>
          <a:xfrm>
            <a:off x="838200" y="1825625"/>
            <a:ext cx="110700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dirty="0"/>
              <a:t>Evidence of the cognitive effects of storytelling in neurology is it’s a central way that we learn, remember, and communicate </a:t>
            </a:r>
            <a:r>
              <a:rPr lang="en-US" dirty="0" smtClean="0"/>
              <a:t>information.</a:t>
            </a:r>
            <a:endParaRPr dirty="0"/>
          </a:p>
          <a:p>
            <a:pPr marL="0" lvl="0" indent="0" algn="l" rtl="0">
              <a:lnSpc>
                <a:spcPct val="90000"/>
              </a:lnSpc>
              <a:spcBef>
                <a:spcPts val="0"/>
              </a:spcBef>
              <a:spcAft>
                <a:spcPts val="0"/>
              </a:spcAft>
              <a:buSzPts val="1800"/>
              <a:buNone/>
            </a:pPr>
            <a:endParaRPr dirty="0"/>
          </a:p>
          <a:p>
            <a:pPr marL="0" lvl="0" indent="0" algn="l" rtl="0">
              <a:lnSpc>
                <a:spcPct val="90000"/>
              </a:lnSpc>
              <a:spcBef>
                <a:spcPts val="0"/>
              </a:spcBef>
              <a:spcAft>
                <a:spcPts val="0"/>
              </a:spcAft>
              <a:buSzPts val="1800"/>
              <a:buNone/>
            </a:pPr>
            <a:r>
              <a:rPr lang="en-US" dirty="0"/>
              <a:t>Important goal of visual story is to prepare business decision makers to leave a data presentation with a story in their head that helps them both to </a:t>
            </a:r>
            <a:r>
              <a:rPr lang="en-US" b="1" dirty="0"/>
              <a:t>remembe</a:t>
            </a:r>
            <a:r>
              <a:rPr lang="en-US" dirty="0"/>
              <a:t>r your message and </a:t>
            </a:r>
            <a:r>
              <a:rPr lang="en-US" b="1" dirty="0"/>
              <a:t>take action</a:t>
            </a:r>
            <a:r>
              <a:rPr lang="en-US" dirty="0"/>
              <a:t> on </a:t>
            </a:r>
            <a:r>
              <a:rPr lang="en-US" dirty="0" smtClean="0"/>
              <a:t>it.</a:t>
            </a:r>
            <a:endParaRPr dirty="0"/>
          </a:p>
          <a:p>
            <a:pPr marL="0" lvl="0" indent="0" algn="l" rtl="0">
              <a:lnSpc>
                <a:spcPct val="90000"/>
              </a:lnSpc>
              <a:spcBef>
                <a:spcPts val="0"/>
              </a:spcBef>
              <a:spcAft>
                <a:spcPts val="0"/>
              </a:spcAft>
              <a:buSzPts val="1800"/>
              <a:buNone/>
            </a:pPr>
            <a:endParaRPr dirty="0"/>
          </a:p>
          <a:p>
            <a:pPr marL="0" lvl="0" indent="0" algn="l" rtl="0">
              <a:lnSpc>
                <a:spcPct val="90000"/>
              </a:lnSpc>
              <a:spcBef>
                <a:spcPts val="0"/>
              </a:spcBef>
              <a:spcAft>
                <a:spcPts val="0"/>
              </a:spcAft>
              <a:buSzPts val="1800"/>
              <a:buNone/>
            </a:pPr>
            <a:r>
              <a:rPr lang="en-US" dirty="0"/>
              <a:t>Data stories provide tool to communicate information in ways the facts and figures alone </a:t>
            </a:r>
            <a:r>
              <a:rPr lang="en-US" dirty="0" smtClean="0"/>
              <a:t>can’t.</a:t>
            </a:r>
            <a:endParaRPr dirty="0"/>
          </a:p>
          <a:p>
            <a:pPr marL="0" lvl="0" indent="0" algn="l" rtl="0">
              <a:lnSpc>
                <a:spcPct val="90000"/>
              </a:lnSpc>
              <a:spcBef>
                <a:spcPts val="0"/>
              </a:spcBef>
              <a:spcAft>
                <a:spcPts val="0"/>
              </a:spcAft>
              <a:buSzPts val="1800"/>
              <a:buNone/>
            </a:pPr>
            <a:endParaRPr dirty="0"/>
          </a:p>
          <a:p>
            <a:pPr marL="0" lvl="0" indent="0" algn="l" rtl="0">
              <a:lnSpc>
                <a:spcPct val="90000"/>
              </a:lnSpc>
              <a:spcBef>
                <a:spcPts val="0"/>
              </a:spcBef>
              <a:spcAft>
                <a:spcPts val="0"/>
              </a:spcAft>
              <a:buSzPts val="1800"/>
              <a:buNone/>
            </a:pPr>
            <a:endParaRPr dirty="0"/>
          </a:p>
        </p:txBody>
      </p:sp>
      <p:sp>
        <p:nvSpPr>
          <p:cNvPr id="383" name="Google Shape;383;g14b51d44415_0_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384" name="Google Shape;384;g14b51d44415_0_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4b51d44415_0_36"/>
          <p:cNvSpPr txBox="1">
            <a:spLocks noGrp="1"/>
          </p:cNvSpPr>
          <p:nvPr>
            <p:ph type="title"/>
          </p:nvPr>
        </p:nvSpPr>
        <p:spPr>
          <a:xfrm>
            <a:off x="838200" y="190475"/>
            <a:ext cx="10972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4200" b="1" dirty="0">
                <a:solidFill>
                  <a:srgbClr val="2F5496"/>
                </a:solidFill>
                <a:latin typeface="Times New Roman"/>
                <a:ea typeface="Times New Roman"/>
                <a:cs typeface="Times New Roman"/>
                <a:sym typeface="Times New Roman"/>
              </a:rPr>
              <a:t>From Visualization to Visual Data </a:t>
            </a:r>
            <a:r>
              <a:rPr lang="en-US" sz="4200" b="1" dirty="0" smtClean="0">
                <a:solidFill>
                  <a:srgbClr val="2F5496"/>
                </a:solidFill>
                <a:latin typeface="Times New Roman"/>
                <a:ea typeface="Times New Roman"/>
                <a:cs typeface="Times New Roman"/>
                <a:sym typeface="Times New Roman"/>
              </a:rPr>
              <a:t>Storytelling: </a:t>
            </a:r>
            <a:r>
              <a:rPr lang="en-US" sz="4200" b="1" dirty="0">
                <a:solidFill>
                  <a:srgbClr val="2F5496"/>
                </a:solidFill>
                <a:latin typeface="Times New Roman"/>
                <a:ea typeface="Times New Roman"/>
                <a:cs typeface="Times New Roman"/>
                <a:sym typeface="Times New Roman"/>
              </a:rPr>
              <a:t>An Evolution</a:t>
            </a:r>
            <a:endParaRPr sz="4200" dirty="0"/>
          </a:p>
        </p:txBody>
      </p:sp>
      <p:sp>
        <p:nvSpPr>
          <p:cNvPr id="390" name="Google Shape;390;g14b51d44415_0_36"/>
          <p:cNvSpPr txBox="1">
            <a:spLocks noGrp="1"/>
          </p:cNvSpPr>
          <p:nvPr>
            <p:ph type="body" idx="1"/>
          </p:nvPr>
        </p:nvSpPr>
        <p:spPr>
          <a:xfrm>
            <a:off x="838200" y="1825625"/>
            <a:ext cx="110700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en-US"/>
              <a:t>Storytelling Process  </a:t>
            </a:r>
            <a:endParaRPr/>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SzPts val="1800"/>
              <a:buNone/>
            </a:pPr>
            <a:endParaRPr/>
          </a:p>
        </p:txBody>
      </p:sp>
      <p:sp>
        <p:nvSpPr>
          <p:cNvPr id="391" name="Google Shape;391;g14b51d44415_0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392" name="Google Shape;392;g14b51d44415_0_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41</a:t>
            </a:fld>
            <a:endParaRPr/>
          </a:p>
        </p:txBody>
      </p:sp>
      <p:pic>
        <p:nvPicPr>
          <p:cNvPr id="393" name="Google Shape;393;g14b51d44415_0_36"/>
          <p:cNvPicPr preferRelativeResize="0"/>
          <p:nvPr/>
        </p:nvPicPr>
        <p:blipFill rotWithShape="1">
          <a:blip>
            <a:alphaModFix/>
          </a:blip>
          <a:srcRect l="16334" t="22108" r="38915" b="60975"/>
          <a:stretch/>
        </p:blipFill>
        <p:spPr>
          <a:xfrm>
            <a:off x="1218675" y="2651225"/>
            <a:ext cx="8956199" cy="211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6"/>
          <p:cNvSpPr txBox="1">
            <a:spLocks noGrp="1"/>
          </p:cNvSpPr>
          <p:nvPr>
            <p:ph type="title"/>
          </p:nvPr>
        </p:nvSpPr>
        <p:spPr>
          <a:xfrm>
            <a:off x="838200" y="-2"/>
            <a:ext cx="10515600" cy="1040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b="1">
                <a:solidFill>
                  <a:srgbClr val="2F5496"/>
                </a:solidFill>
                <a:latin typeface="Times New Roman"/>
                <a:ea typeface="Times New Roman"/>
                <a:cs typeface="Times New Roman"/>
                <a:sym typeface="Times New Roman"/>
              </a:rPr>
              <a:t>From Visual to Story: Bridging the Gap</a:t>
            </a:r>
            <a:endParaRPr/>
          </a:p>
        </p:txBody>
      </p:sp>
      <p:sp>
        <p:nvSpPr>
          <p:cNvPr id="399" name="Google Shape;399;p16"/>
          <p:cNvSpPr txBox="1">
            <a:spLocks noGrp="1"/>
          </p:cNvSpPr>
          <p:nvPr>
            <p:ph type="body" idx="1"/>
          </p:nvPr>
        </p:nvSpPr>
        <p:spPr>
          <a:xfrm>
            <a:off x="838200" y="11207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a:t>Data Storytelling is needed as amount of data is growing day-by-day</a:t>
            </a:r>
            <a:endParaRPr/>
          </a:p>
          <a:p>
            <a:pPr marL="457200" lvl="0" indent="-342900" algn="l" rtl="0">
              <a:lnSpc>
                <a:spcPct val="90000"/>
              </a:lnSpc>
              <a:spcBef>
                <a:spcPts val="0"/>
              </a:spcBef>
              <a:spcAft>
                <a:spcPts val="0"/>
              </a:spcAft>
              <a:buSzPts val="1800"/>
              <a:buChar char="•"/>
            </a:pPr>
            <a:r>
              <a:rPr lang="en-US"/>
              <a:t> Steps </a:t>
            </a:r>
            <a:endParaRPr/>
          </a:p>
          <a:p>
            <a:pPr marL="914400" lvl="0" indent="-342900" algn="l" rtl="0">
              <a:lnSpc>
                <a:spcPct val="90000"/>
              </a:lnSpc>
              <a:spcBef>
                <a:spcPts val="0"/>
              </a:spcBef>
              <a:spcAft>
                <a:spcPts val="0"/>
              </a:spcAft>
              <a:buSzPts val="1800"/>
              <a:buAutoNum type="arabicPeriod"/>
            </a:pPr>
            <a:r>
              <a:rPr lang="en-US"/>
              <a:t>Create Data</a:t>
            </a:r>
            <a:endParaRPr/>
          </a:p>
          <a:p>
            <a:pPr marL="914400" lvl="0" indent="-342900" algn="l" rtl="0">
              <a:lnSpc>
                <a:spcPct val="90000"/>
              </a:lnSpc>
              <a:spcBef>
                <a:spcPts val="0"/>
              </a:spcBef>
              <a:spcAft>
                <a:spcPts val="0"/>
              </a:spcAft>
              <a:buSzPts val="1800"/>
              <a:buAutoNum type="arabicPeriod"/>
            </a:pPr>
            <a:r>
              <a:rPr lang="en-US"/>
              <a:t>Collect Data</a:t>
            </a:r>
            <a:endParaRPr/>
          </a:p>
          <a:p>
            <a:pPr marL="914400" lvl="0" indent="-342900" algn="l" rtl="0">
              <a:lnSpc>
                <a:spcPct val="90000"/>
              </a:lnSpc>
              <a:spcBef>
                <a:spcPts val="0"/>
              </a:spcBef>
              <a:spcAft>
                <a:spcPts val="0"/>
              </a:spcAft>
              <a:buSzPts val="1800"/>
              <a:buAutoNum type="arabicPeriod"/>
            </a:pPr>
            <a:r>
              <a:rPr lang="en-US"/>
              <a:t>Clean/ Prepare Data</a:t>
            </a:r>
            <a:endParaRPr/>
          </a:p>
          <a:p>
            <a:pPr marL="914400" lvl="0" indent="-342900" algn="l" rtl="0">
              <a:lnSpc>
                <a:spcPct val="90000"/>
              </a:lnSpc>
              <a:spcBef>
                <a:spcPts val="0"/>
              </a:spcBef>
              <a:spcAft>
                <a:spcPts val="0"/>
              </a:spcAft>
              <a:buSzPts val="1800"/>
              <a:buAutoNum type="arabicPeriod"/>
            </a:pPr>
            <a:r>
              <a:rPr lang="en-US"/>
              <a:t>Present Data (Visualization)</a:t>
            </a:r>
            <a:endParaRPr/>
          </a:p>
          <a:p>
            <a:pPr marL="914400" lvl="0" indent="-342900" algn="l" rtl="0">
              <a:lnSpc>
                <a:spcPct val="90000"/>
              </a:lnSpc>
              <a:spcBef>
                <a:spcPts val="0"/>
              </a:spcBef>
              <a:spcAft>
                <a:spcPts val="0"/>
              </a:spcAft>
              <a:buSzPts val="1800"/>
              <a:buAutoNum type="arabicPeriod"/>
            </a:pPr>
            <a:r>
              <a:rPr lang="en-US"/>
              <a:t>Storytelling (Communication)</a:t>
            </a:r>
            <a:endParaRPr/>
          </a:p>
          <a:p>
            <a:pPr marL="0" lvl="0" indent="0" algn="l" rtl="0">
              <a:lnSpc>
                <a:spcPct val="90000"/>
              </a:lnSpc>
              <a:spcBef>
                <a:spcPts val="0"/>
              </a:spcBef>
              <a:spcAft>
                <a:spcPts val="0"/>
              </a:spcAft>
              <a:buSzPts val="1800"/>
              <a:buNone/>
            </a:pPr>
            <a:endParaRPr/>
          </a:p>
          <a:p>
            <a:pPr marL="0" lvl="0" indent="0" algn="l" rtl="0">
              <a:lnSpc>
                <a:spcPct val="90000"/>
              </a:lnSpc>
              <a:spcBef>
                <a:spcPts val="0"/>
              </a:spcBef>
              <a:spcAft>
                <a:spcPts val="0"/>
              </a:spcAft>
              <a:buSzPts val="1800"/>
              <a:buNone/>
            </a:pPr>
            <a:endParaRPr/>
          </a:p>
          <a:p>
            <a:pPr marL="1828800" lvl="0" indent="0" algn="l" rtl="0">
              <a:lnSpc>
                <a:spcPct val="90000"/>
              </a:lnSpc>
              <a:spcBef>
                <a:spcPts val="0"/>
              </a:spcBef>
              <a:spcAft>
                <a:spcPts val="0"/>
              </a:spcAft>
              <a:buSzPts val="1800"/>
              <a:buNone/>
            </a:pPr>
            <a:endParaRPr/>
          </a:p>
          <a:p>
            <a:pPr marL="228600" lvl="0" indent="-50800" algn="l" rtl="0">
              <a:lnSpc>
                <a:spcPct val="90000"/>
              </a:lnSpc>
              <a:spcBef>
                <a:spcPts val="0"/>
              </a:spcBef>
              <a:spcAft>
                <a:spcPts val="0"/>
              </a:spcAft>
              <a:buClr>
                <a:schemeClr val="dk1"/>
              </a:buClr>
              <a:buSzPts val="2800"/>
              <a:buNone/>
            </a:pPr>
            <a:endParaRPr/>
          </a:p>
        </p:txBody>
      </p:sp>
      <p:sp>
        <p:nvSpPr>
          <p:cNvPr id="400" name="Google Shape;400;p16"/>
          <p:cNvSpPr txBox="1">
            <a:spLocks noGrp="1"/>
          </p:cNvSpPr>
          <p:nvPr>
            <p:ph type="ftr" idx="11"/>
          </p:nvPr>
        </p:nvSpPr>
        <p:spPr>
          <a:xfrm>
            <a:off x="4038600" y="6165304"/>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401" name="Google Shape;40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42</a:t>
            </a:fld>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Data Visualization V/s Data Storytelling </a:t>
            </a:r>
            <a:endParaRPr/>
          </a:p>
        </p:txBody>
      </p:sp>
      <p:sp>
        <p:nvSpPr>
          <p:cNvPr id="407" name="Google Shape;40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Data visualization:</a:t>
            </a:r>
            <a:r>
              <a:rPr lang="en-US">
                <a:latin typeface="Times New Roman"/>
                <a:ea typeface="Times New Roman"/>
                <a:cs typeface="Times New Roman"/>
                <a:sym typeface="Times New Roman"/>
              </a:rPr>
              <a:t> the practice of graphically representing data to help people see and understand patterns, insights, and other discoveries hidden inside information</a:t>
            </a:r>
            <a:endParaRPr/>
          </a:p>
          <a:p>
            <a:pPr marL="228600" lvl="0" indent="-228600" algn="just"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Data storytelling:  </a:t>
            </a:r>
            <a:r>
              <a:rPr lang="en-US">
                <a:latin typeface="Times New Roman"/>
                <a:ea typeface="Times New Roman"/>
                <a:cs typeface="Times New Roman"/>
                <a:sym typeface="Times New Roman"/>
              </a:rPr>
              <a:t>translate seeing into meaning by weaving a narrative around the data to answer questions and support decision making</a:t>
            </a:r>
            <a:endParaRPr/>
          </a:p>
          <a:p>
            <a:pPr marL="0" lvl="0" indent="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408" name="Google Shape;40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409" name="Google Shape;40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43</a:t>
            </a:fld>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53c3bd0df0_0_3"/>
          <p:cNvSpPr txBox="1">
            <a:spLocks noGrp="1"/>
          </p:cNvSpPr>
          <p:nvPr>
            <p:ph type="title"/>
          </p:nvPr>
        </p:nvSpPr>
        <p:spPr>
          <a:xfrm>
            <a:off x="838200" y="0"/>
            <a:ext cx="10515600" cy="72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Digital Storytelling </a:t>
            </a:r>
            <a:endParaRPr/>
          </a:p>
        </p:txBody>
      </p:sp>
      <p:sp>
        <p:nvSpPr>
          <p:cNvPr id="415" name="Google Shape;415;g153c3bd0df0_0_3"/>
          <p:cNvSpPr txBox="1">
            <a:spLocks noGrp="1"/>
          </p:cNvSpPr>
          <p:nvPr>
            <p:ph type="body" idx="1"/>
          </p:nvPr>
        </p:nvSpPr>
        <p:spPr>
          <a:xfrm>
            <a:off x="838200" y="866575"/>
            <a:ext cx="10515600" cy="5216400"/>
          </a:xfrm>
          <a:prstGeom prst="rect">
            <a:avLst/>
          </a:prstGeom>
          <a:noFill/>
          <a:ln>
            <a:noFill/>
          </a:ln>
        </p:spPr>
        <p:txBody>
          <a:bodyPr spcFirstLastPara="1" wrap="square" lIns="91425" tIns="45700" rIns="91425" bIns="45700" anchor="t" anchorCtr="0">
            <a:normAutofit fontScale="25000" lnSpcReduction="20000"/>
          </a:bodyPr>
          <a:lstStyle/>
          <a:p>
            <a:pPr marL="228600" lvl="0" indent="-209550" algn="just" rtl="0">
              <a:lnSpc>
                <a:spcPct val="90000"/>
              </a:lnSpc>
              <a:spcBef>
                <a:spcPts val="1000"/>
              </a:spcBef>
              <a:spcAft>
                <a:spcPts val="0"/>
              </a:spcAft>
              <a:buClr>
                <a:schemeClr val="dk1"/>
              </a:buClr>
              <a:buSzPct val="100000"/>
              <a:buChar char="•"/>
            </a:pPr>
            <a:r>
              <a:rPr lang="en-US" sz="10000" b="1">
                <a:latin typeface="Times New Roman"/>
                <a:ea typeface="Times New Roman"/>
                <a:cs typeface="Times New Roman"/>
                <a:sym typeface="Times New Roman"/>
              </a:rPr>
              <a:t>Process of using Digital Technology to communicate to aid taking decision making </a:t>
            </a:r>
            <a:endParaRPr sz="10000"/>
          </a:p>
          <a:p>
            <a:pPr marL="0" lvl="0" indent="0" algn="l" rtl="0">
              <a:lnSpc>
                <a:spcPct val="90000"/>
              </a:lnSpc>
              <a:spcBef>
                <a:spcPts val="1000"/>
              </a:spcBef>
              <a:spcAft>
                <a:spcPts val="0"/>
              </a:spcAft>
              <a:buClr>
                <a:schemeClr val="dk1"/>
              </a:buClr>
              <a:buSzPct val="35408"/>
              <a:buNone/>
            </a:pPr>
            <a:endParaRPr sz="7907">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28000"/>
              <a:buNone/>
            </a:pPr>
            <a:r>
              <a:rPr lang="en-US" sz="10000" b="1">
                <a:latin typeface="Times New Roman"/>
                <a:ea typeface="Times New Roman"/>
                <a:cs typeface="Times New Roman"/>
                <a:sym typeface="Times New Roman"/>
              </a:rPr>
              <a:t>Process of Storytelling:</a:t>
            </a:r>
            <a:endParaRPr sz="7907">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Use of media</a:t>
            </a:r>
            <a:endParaRPr sz="11107">
              <a:latin typeface="Times New Roman"/>
              <a:ea typeface="Times New Roman"/>
              <a:cs typeface="Times New Roman"/>
              <a:sym typeface="Times New Roman"/>
            </a:endParaRPr>
          </a:p>
          <a:p>
            <a:pPr marL="457200" lvl="0" indent="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Text,</a:t>
            </a:r>
            <a:endParaRPr sz="11107">
              <a:latin typeface="Times New Roman"/>
              <a:ea typeface="Times New Roman"/>
              <a:cs typeface="Times New Roman"/>
              <a:sym typeface="Times New Roman"/>
            </a:endParaRPr>
          </a:p>
          <a:p>
            <a:pPr marL="457200" lvl="0" indent="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Visuals</a:t>
            </a:r>
            <a:endParaRPr sz="11107">
              <a:latin typeface="Times New Roman"/>
              <a:ea typeface="Times New Roman"/>
              <a:cs typeface="Times New Roman"/>
              <a:sym typeface="Times New Roman"/>
            </a:endParaRPr>
          </a:p>
          <a:p>
            <a:pPr marL="0" lvl="0" indent="45720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Music</a:t>
            </a:r>
            <a:endParaRPr sz="11107">
              <a:latin typeface="Times New Roman"/>
              <a:ea typeface="Times New Roman"/>
              <a:cs typeface="Times New Roman"/>
              <a:sym typeface="Times New Roman"/>
            </a:endParaRPr>
          </a:p>
          <a:p>
            <a:pPr marL="0" lvl="0" indent="45720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Video</a:t>
            </a:r>
            <a:endParaRPr sz="11107">
              <a:latin typeface="Times New Roman"/>
              <a:ea typeface="Times New Roman"/>
              <a:cs typeface="Times New Roman"/>
              <a:sym typeface="Times New Roman"/>
            </a:endParaRPr>
          </a:p>
          <a:p>
            <a:pPr marL="0" lvl="0" indent="457200" algn="l" rtl="0">
              <a:lnSpc>
                <a:spcPct val="90000"/>
              </a:lnSpc>
              <a:spcBef>
                <a:spcPts val="1000"/>
              </a:spcBef>
              <a:spcAft>
                <a:spcPts val="0"/>
              </a:spcAft>
              <a:buClr>
                <a:schemeClr val="dk1"/>
              </a:buClr>
              <a:buSzPct val="25207"/>
              <a:buNone/>
            </a:pPr>
            <a:r>
              <a:rPr lang="en-US" sz="11107">
                <a:latin typeface="Times New Roman"/>
                <a:ea typeface="Times New Roman"/>
                <a:cs typeface="Times New Roman"/>
                <a:sym typeface="Times New Roman"/>
              </a:rPr>
              <a:t>Voice</a:t>
            </a:r>
            <a:endParaRPr sz="11107">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44390"/>
              <a:buNone/>
            </a:pPr>
            <a:endParaRPr sz="6307">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700"/>
              <a:buNone/>
            </a:pPr>
            <a:r>
              <a:rPr lang="en-US" sz="14707">
                <a:solidFill>
                  <a:srgbClr val="FF0000"/>
                </a:solidFill>
                <a:highlight>
                  <a:srgbClr val="FFF2CC"/>
                </a:highlight>
                <a:latin typeface="Times New Roman"/>
                <a:ea typeface="Times New Roman"/>
                <a:cs typeface="Times New Roman"/>
                <a:sym typeface="Times New Roman"/>
              </a:rPr>
              <a:t>To reach to wider audience in more convincing way</a:t>
            </a:r>
            <a:r>
              <a:rPr lang="en-US" sz="14707">
                <a:solidFill>
                  <a:srgbClr val="FF0000"/>
                </a:solidFill>
                <a:highlight>
                  <a:srgbClr val="6D9EEB"/>
                </a:highlight>
                <a:latin typeface="Times New Roman"/>
                <a:ea typeface="Times New Roman"/>
                <a:cs typeface="Times New Roman"/>
                <a:sym typeface="Times New Roman"/>
              </a:rPr>
              <a:t> </a:t>
            </a:r>
            <a:endParaRPr sz="14707">
              <a:solidFill>
                <a:srgbClr val="FF0000"/>
              </a:solidFill>
              <a:highlight>
                <a:srgbClr val="6D9EEB"/>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416" name="Google Shape;416;g153c3bd0df0_0_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417" name="Google Shape;417;g153c3bd0df0_0_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44</a:t>
            </a:fld>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153c3bd0df0_0_10"/>
          <p:cNvSpPr txBox="1">
            <a:spLocks noGrp="1"/>
          </p:cNvSpPr>
          <p:nvPr>
            <p:ph type="title"/>
          </p:nvPr>
        </p:nvSpPr>
        <p:spPr>
          <a:xfrm>
            <a:off x="838200" y="0"/>
            <a:ext cx="10515600" cy="72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Digital Storytelling </a:t>
            </a:r>
            <a:endParaRPr/>
          </a:p>
        </p:txBody>
      </p:sp>
      <p:sp>
        <p:nvSpPr>
          <p:cNvPr id="423" name="Google Shape;423;g153c3bd0df0_0_10"/>
          <p:cNvSpPr txBox="1">
            <a:spLocks noGrp="1"/>
          </p:cNvSpPr>
          <p:nvPr>
            <p:ph type="body" idx="1"/>
          </p:nvPr>
        </p:nvSpPr>
        <p:spPr>
          <a:xfrm>
            <a:off x="838200" y="866575"/>
            <a:ext cx="10515600" cy="2023800"/>
          </a:xfrm>
          <a:prstGeom prst="rect">
            <a:avLst/>
          </a:prstGeom>
          <a:noFill/>
          <a:ln>
            <a:noFill/>
          </a:ln>
        </p:spPr>
        <p:txBody>
          <a:bodyPr spcFirstLastPara="1" wrap="square" lIns="91425" tIns="45700" rIns="91425" bIns="45700" anchor="t" anchorCtr="0">
            <a:normAutofit/>
          </a:bodyPr>
          <a:lstStyle/>
          <a:p>
            <a:pPr marL="177800" lvl="0" indent="0" algn="l" rtl="0">
              <a:lnSpc>
                <a:spcPct val="90000"/>
              </a:lnSpc>
              <a:spcBef>
                <a:spcPts val="1000"/>
              </a:spcBef>
              <a:spcAft>
                <a:spcPts val="0"/>
              </a:spcAft>
              <a:buClr>
                <a:schemeClr val="dk1"/>
              </a:buClr>
              <a:buSzPts val="2800"/>
              <a:buNone/>
            </a:pPr>
            <a:r>
              <a:rPr lang="en-US" sz="2500">
                <a:solidFill>
                  <a:srgbClr val="FF0000"/>
                </a:solidFill>
                <a:highlight>
                  <a:srgbClr val="FFF2CC"/>
                </a:highlight>
                <a:latin typeface="Times New Roman"/>
                <a:ea typeface="Times New Roman"/>
                <a:cs typeface="Times New Roman"/>
                <a:sym typeface="Times New Roman"/>
              </a:rPr>
              <a:t>Data:</a:t>
            </a:r>
            <a:endParaRPr sz="2500">
              <a:solidFill>
                <a:srgbClr val="FF0000"/>
              </a:solidFill>
              <a:highlight>
                <a:srgbClr val="FFF2CC"/>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ts val="2800"/>
              <a:buNone/>
            </a:pPr>
            <a:r>
              <a:rPr lang="en-US" sz="2500">
                <a:highlight>
                  <a:schemeClr val="lt1"/>
                </a:highlight>
                <a:latin typeface="Times New Roman"/>
                <a:ea typeface="Times New Roman"/>
                <a:cs typeface="Times New Roman"/>
                <a:sym typeface="Times New Roman"/>
              </a:rPr>
              <a:t>How to prepare pasta :</a:t>
            </a:r>
            <a:endParaRPr sz="2500">
              <a:highlight>
                <a:schemeClr val="lt1"/>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ts val="2800"/>
              <a:buNone/>
            </a:pPr>
            <a:r>
              <a:rPr lang="en-US" sz="2500">
                <a:highlight>
                  <a:schemeClr val="lt1"/>
                </a:highlight>
                <a:latin typeface="Times New Roman"/>
                <a:ea typeface="Times New Roman"/>
                <a:cs typeface="Times New Roman"/>
                <a:sym typeface="Times New Roman"/>
              </a:rPr>
              <a:t>Ingredients</a:t>
            </a:r>
            <a:endParaRPr sz="2500">
              <a:highlight>
                <a:schemeClr val="lt1"/>
              </a:highlight>
              <a:latin typeface="Times New Roman"/>
              <a:ea typeface="Times New Roman"/>
              <a:cs typeface="Times New Roman"/>
              <a:sym typeface="Times New Roman"/>
            </a:endParaRPr>
          </a:p>
          <a:p>
            <a:pPr marL="177800" lvl="0" indent="0" algn="l" rtl="0">
              <a:lnSpc>
                <a:spcPct val="90000"/>
              </a:lnSpc>
              <a:spcBef>
                <a:spcPts val="1000"/>
              </a:spcBef>
              <a:spcAft>
                <a:spcPts val="0"/>
              </a:spcAft>
              <a:buClr>
                <a:schemeClr val="dk1"/>
              </a:buClr>
              <a:buSzPts val="2800"/>
              <a:buNone/>
            </a:pPr>
            <a:r>
              <a:rPr lang="en-US" sz="2500">
                <a:highlight>
                  <a:schemeClr val="lt1"/>
                </a:highlight>
                <a:latin typeface="Times New Roman"/>
                <a:ea typeface="Times New Roman"/>
                <a:cs typeface="Times New Roman"/>
                <a:sym typeface="Times New Roman"/>
              </a:rPr>
              <a:t>Process/ Procedure</a:t>
            </a:r>
            <a:endParaRPr sz="2500">
              <a:solidFill>
                <a:srgbClr val="FF0000"/>
              </a:solidFill>
              <a:highlight>
                <a:srgbClr val="FFF2CC"/>
              </a:highlight>
              <a:latin typeface="Times New Roman"/>
              <a:ea typeface="Times New Roman"/>
              <a:cs typeface="Times New Roman"/>
              <a:sym typeface="Times New Roman"/>
            </a:endParaRPr>
          </a:p>
        </p:txBody>
      </p:sp>
      <p:sp>
        <p:nvSpPr>
          <p:cNvPr id="424" name="Google Shape;424;g153c3bd0df0_0_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425" name="Google Shape;425;g153c3bd0df0_0_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45</a:t>
            </a:fld>
            <a:endParaRPr/>
          </a:p>
        </p:txBody>
      </p:sp>
      <p:pic>
        <p:nvPicPr>
          <p:cNvPr id="426" name="Google Shape;426;g153c3bd0df0_0_10" descr="Image result for difference between visualization and presentation"/>
          <p:cNvPicPr preferRelativeResize="0"/>
          <p:nvPr/>
        </p:nvPicPr>
        <p:blipFill rotWithShape="1">
          <a:blip r:embed="rId3">
            <a:alphaModFix/>
          </a:blip>
          <a:srcRect t="22390" r="51872"/>
          <a:stretch/>
        </p:blipFill>
        <p:spPr>
          <a:xfrm>
            <a:off x="4799856" y="1052736"/>
            <a:ext cx="3901050" cy="2328525"/>
          </a:xfrm>
          <a:prstGeom prst="rect">
            <a:avLst/>
          </a:prstGeom>
          <a:noFill/>
          <a:ln>
            <a:noFill/>
          </a:ln>
        </p:spPr>
      </p:pic>
      <p:sp>
        <p:nvSpPr>
          <p:cNvPr id="427" name="Google Shape;427;g153c3bd0df0_0_10"/>
          <p:cNvSpPr txBox="1"/>
          <p:nvPr/>
        </p:nvSpPr>
        <p:spPr>
          <a:xfrm>
            <a:off x="936775" y="2904113"/>
            <a:ext cx="3000000" cy="1351800"/>
          </a:xfrm>
          <a:prstGeom prst="rect">
            <a:avLst/>
          </a:prstGeom>
          <a:noFill/>
          <a:ln>
            <a:noFill/>
          </a:ln>
        </p:spPr>
        <p:txBody>
          <a:bodyPr spcFirstLastPara="1" wrap="square" lIns="91425" tIns="91425" rIns="91425" bIns="91425" anchor="t" anchorCtr="0">
            <a:spAutoFit/>
          </a:bodyPr>
          <a:lstStyle/>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rgbClr val="FF0000"/>
                </a:solidFill>
                <a:highlight>
                  <a:srgbClr val="FFF2CC"/>
                </a:highlight>
                <a:latin typeface="Times New Roman"/>
                <a:ea typeface="Times New Roman"/>
                <a:cs typeface="Times New Roman"/>
                <a:sym typeface="Times New Roman"/>
              </a:rPr>
              <a:t>Visualisation:</a:t>
            </a:r>
            <a:endParaRPr sz="2500" b="0" i="0" u="none" strike="noStrike" cap="none">
              <a:solidFill>
                <a:srgbClr val="FF0000"/>
              </a:solidFill>
              <a:highlight>
                <a:srgbClr val="FFF2CC"/>
              </a:highlight>
              <a:latin typeface="Times New Roman"/>
              <a:ea typeface="Times New Roman"/>
              <a:cs typeface="Times New Roman"/>
              <a:sym typeface="Times New Roman"/>
            </a:endParaRPr>
          </a:p>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chemeClr val="dk1"/>
                </a:solidFill>
                <a:highlight>
                  <a:schemeClr val="lt1"/>
                </a:highlight>
                <a:latin typeface="Times New Roman"/>
                <a:ea typeface="Times New Roman"/>
                <a:cs typeface="Times New Roman"/>
                <a:sym typeface="Times New Roman"/>
              </a:rPr>
              <a:t>Use images to express</a:t>
            </a:r>
            <a:endParaRPr sz="1400" b="0" i="0" u="none" strike="noStrike" cap="none">
              <a:solidFill>
                <a:srgbClr val="000000"/>
              </a:solidFill>
              <a:latin typeface="Arial"/>
              <a:ea typeface="Arial"/>
              <a:cs typeface="Arial"/>
              <a:sym typeface="Arial"/>
            </a:endParaRPr>
          </a:p>
        </p:txBody>
      </p:sp>
      <p:sp>
        <p:nvSpPr>
          <p:cNvPr id="428" name="Google Shape;428;g153c3bd0df0_0_10"/>
          <p:cNvSpPr txBox="1"/>
          <p:nvPr/>
        </p:nvSpPr>
        <p:spPr>
          <a:xfrm>
            <a:off x="936775" y="4809700"/>
            <a:ext cx="3000000" cy="531000"/>
          </a:xfrm>
          <a:prstGeom prst="rect">
            <a:avLst/>
          </a:prstGeom>
          <a:noFill/>
          <a:ln>
            <a:noFill/>
          </a:ln>
        </p:spPr>
        <p:txBody>
          <a:bodyPr spcFirstLastPara="1" wrap="square" lIns="91425" tIns="91425" rIns="91425" bIns="91425" anchor="t" anchorCtr="0">
            <a:spAutoFit/>
          </a:bodyPr>
          <a:lstStyle/>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rgbClr val="FF0000"/>
                </a:solidFill>
                <a:highlight>
                  <a:srgbClr val="FFF2CC"/>
                </a:highlight>
                <a:latin typeface="Times New Roman"/>
                <a:ea typeface="Times New Roman"/>
                <a:cs typeface="Times New Roman"/>
                <a:sym typeface="Times New Roman"/>
              </a:rPr>
              <a:t>Presentation:</a:t>
            </a:r>
            <a:endParaRPr sz="1400" b="0" i="0" u="none" strike="noStrike" cap="none">
              <a:solidFill>
                <a:srgbClr val="000000"/>
              </a:solidFill>
              <a:latin typeface="Arial"/>
              <a:ea typeface="Arial"/>
              <a:cs typeface="Arial"/>
              <a:sym typeface="Arial"/>
            </a:endParaRPr>
          </a:p>
        </p:txBody>
      </p:sp>
      <p:pic>
        <p:nvPicPr>
          <p:cNvPr id="429" name="Google Shape;429;g153c3bd0df0_0_10" descr="Image result for difference between visualization and presentation"/>
          <p:cNvPicPr preferRelativeResize="0"/>
          <p:nvPr/>
        </p:nvPicPr>
        <p:blipFill rotWithShape="1">
          <a:blip r:embed="rId3">
            <a:alphaModFix/>
          </a:blip>
          <a:srcRect l="51872" t="24514" r="3445" b="2804"/>
          <a:stretch/>
        </p:blipFill>
        <p:spPr>
          <a:xfrm>
            <a:off x="4939480" y="3845125"/>
            <a:ext cx="3621801" cy="2180525"/>
          </a:xfrm>
          <a:prstGeom prst="rect">
            <a:avLst/>
          </a:prstGeom>
          <a:noFill/>
          <a:ln>
            <a:noFill/>
          </a:ln>
        </p:spPr>
      </p:pic>
      <p:sp>
        <p:nvSpPr>
          <p:cNvPr id="430" name="Google Shape;430;g153c3bd0df0_0_10"/>
          <p:cNvSpPr txBox="1"/>
          <p:nvPr/>
        </p:nvSpPr>
        <p:spPr>
          <a:xfrm>
            <a:off x="1298925" y="5760150"/>
            <a:ext cx="9341100" cy="531000"/>
          </a:xfrm>
          <a:prstGeom prst="rect">
            <a:avLst/>
          </a:prstGeom>
          <a:noFill/>
          <a:ln>
            <a:noFill/>
          </a:ln>
        </p:spPr>
        <p:txBody>
          <a:bodyPr spcFirstLastPara="1" wrap="square" lIns="91425" tIns="91425" rIns="91425" bIns="91425" anchor="t" anchorCtr="0">
            <a:spAutoFit/>
          </a:bodyPr>
          <a:lstStyle/>
          <a:p>
            <a:pPr marL="177800" marR="0" lvl="0" indent="0" algn="l" rtl="0">
              <a:lnSpc>
                <a:spcPct val="90000"/>
              </a:lnSpc>
              <a:spcBef>
                <a:spcPts val="1000"/>
              </a:spcBef>
              <a:spcAft>
                <a:spcPts val="0"/>
              </a:spcAft>
              <a:buClr>
                <a:srgbClr val="000000"/>
              </a:buClr>
              <a:buSzPts val="2500"/>
              <a:buFont typeface="Arial"/>
              <a:buNone/>
            </a:pPr>
            <a:r>
              <a:rPr lang="en-US" sz="2500" b="0" i="0" u="none" strike="noStrike" cap="none">
                <a:solidFill>
                  <a:schemeClr val="dk1"/>
                </a:solidFill>
                <a:highlight>
                  <a:schemeClr val="lt1"/>
                </a:highlight>
                <a:latin typeface="Times New Roman"/>
                <a:ea typeface="Times New Roman"/>
                <a:cs typeface="Times New Roman"/>
                <a:sym typeface="Times New Roman"/>
              </a:rPr>
              <a:t>Use presentation to create long lasting impression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7"/>
                                        </p:tgtEl>
                                        <p:attrNameLst>
                                          <p:attrName>style.visibility</p:attrName>
                                        </p:attrNameLst>
                                      </p:cBhvr>
                                      <p:to>
                                        <p:strVal val="visible"/>
                                      </p:to>
                                    </p:set>
                                    <p:animEffect transition="in" filter="fade">
                                      <p:cBhvr>
                                        <p:cTn id="12" dur="1000"/>
                                        <p:tgtEl>
                                          <p:spTgt spid="4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6"/>
                                        </p:tgtEl>
                                        <p:attrNameLst>
                                          <p:attrName>style.visibility</p:attrName>
                                        </p:attrNameLst>
                                      </p:cBhvr>
                                      <p:to>
                                        <p:strVal val="visible"/>
                                      </p:to>
                                    </p:set>
                                    <p:animEffect transition="in" filter="fade">
                                      <p:cBhvr>
                                        <p:cTn id="17" dur="1000"/>
                                        <p:tgtEl>
                                          <p:spTgt spid="4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1"/>
                                          </p:stCondLst>
                                        </p:cTn>
                                        <p:tgtEl>
                                          <p:spTgt spid="4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8"/>
                                        </p:tgtEl>
                                        <p:attrNameLst>
                                          <p:attrName>style.visibility</p:attrName>
                                        </p:attrNameLst>
                                      </p:cBhvr>
                                      <p:to>
                                        <p:strVal val="visible"/>
                                      </p:to>
                                    </p:set>
                                    <p:animEffect transition="in" filter="fade">
                                      <p:cBhvr>
                                        <p:cTn id="26" dur="1000"/>
                                        <p:tgtEl>
                                          <p:spTgt spid="4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9"/>
                                        </p:tgtEl>
                                        <p:attrNameLst>
                                          <p:attrName>style.visibility</p:attrName>
                                        </p:attrNameLst>
                                      </p:cBhvr>
                                      <p:to>
                                        <p:strVal val="visible"/>
                                      </p:to>
                                    </p:set>
                                    <p:animEffect transition="in" filter="fade">
                                      <p:cBhvr>
                                        <p:cTn id="31" dur="1000"/>
                                        <p:tgtEl>
                                          <p:spTgt spid="4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30"/>
                                        </p:tgtEl>
                                        <p:attrNameLst>
                                          <p:attrName>style.visibility</p:attrName>
                                        </p:attrNameLst>
                                      </p:cBhvr>
                                      <p:to>
                                        <p:strVal val="visible"/>
                                      </p:to>
                                    </p:set>
                                    <p:animEffect transition="in" filter="fade">
                                      <p:cBhvr>
                                        <p:cTn id="36"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45aa5eecfc_0_32"/>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36" name="Google Shape;436;g145aa5eecfc_0_32"/>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37" name="Google Shape;437;g145aa5eecfc_0_3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a:p>
        </p:txBody>
      </p:sp>
      <p:sp>
        <p:nvSpPr>
          <p:cNvPr id="438" name="Google Shape;438;g145aa5eecfc_0_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46</a:t>
            </a:fld>
            <a:endParaRPr/>
          </a:p>
        </p:txBody>
      </p:sp>
      <p:sp>
        <p:nvSpPr>
          <p:cNvPr id="439" name="Google Shape;439;g145aa5eecfc_0_32"/>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0" name="Google Shape;440;g145aa5eecfc_0_32"/>
          <p:cNvSpPr txBox="1"/>
          <p:nvPr/>
        </p:nvSpPr>
        <p:spPr>
          <a:xfrm>
            <a:off x="525525" y="1537150"/>
            <a:ext cx="10405200" cy="512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Data Fundamental:</a:t>
            </a:r>
            <a:endParaRPr sz="2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Primary Data:</a:t>
            </a:r>
            <a:endParaRPr sz="2900" b="1"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Collected  afresh </a:t>
            </a:r>
            <a:endParaRPr sz="2900" b="0"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Need to validate the process and collected information</a:t>
            </a:r>
            <a:endParaRPr sz="29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Secondary Data:</a:t>
            </a:r>
            <a:endParaRPr sz="2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1"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Calibri"/>
              <a:buChar char="●"/>
            </a:pPr>
            <a:r>
              <a:rPr lang="en-US" sz="2900" b="0" i="0" u="none" strike="noStrike" cap="none">
                <a:solidFill>
                  <a:schemeClr val="dk1"/>
                </a:solidFill>
                <a:latin typeface="Calibri"/>
                <a:ea typeface="Calibri"/>
                <a:cs typeface="Calibri"/>
                <a:sym typeface="Calibri"/>
              </a:rPr>
              <a:t>Collected by some one </a:t>
            </a:r>
            <a:endParaRPr sz="2900" b="0" i="0" u="none" strike="noStrike" cap="none">
              <a:solidFill>
                <a:schemeClr val="dk1"/>
              </a:solidFill>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Calibri"/>
              <a:buChar char="●"/>
            </a:pPr>
            <a:r>
              <a:rPr lang="en-US" sz="2900" b="0" i="0" u="none" strike="noStrike" cap="none">
                <a:solidFill>
                  <a:schemeClr val="dk1"/>
                </a:solidFill>
                <a:latin typeface="Calibri"/>
                <a:ea typeface="Calibri"/>
                <a:cs typeface="Calibri"/>
                <a:sym typeface="Calibri"/>
              </a:rPr>
              <a:t>Validity/ relevance may be checked </a:t>
            </a: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153c3bd0df0_0_34"/>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46" name="Google Shape;446;g153c3bd0df0_0_34"/>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47" name="Google Shape;447;g153c3bd0df0_0_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a:p>
        </p:txBody>
      </p:sp>
      <p:sp>
        <p:nvSpPr>
          <p:cNvPr id="448" name="Google Shape;448;g153c3bd0df0_0_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47</a:t>
            </a:fld>
            <a:endParaRPr/>
          </a:p>
        </p:txBody>
      </p:sp>
      <p:sp>
        <p:nvSpPr>
          <p:cNvPr id="449" name="Google Shape;449;g153c3bd0df0_0_34"/>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0" name="Google Shape;450;g153c3bd0df0_0_34"/>
          <p:cNvSpPr txBox="1"/>
          <p:nvPr/>
        </p:nvSpPr>
        <p:spPr>
          <a:xfrm>
            <a:off x="590000" y="1149550"/>
            <a:ext cx="10405200" cy="557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Collecting data:</a:t>
            </a:r>
            <a:endParaRPr sz="2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Primary Data:</a:t>
            </a:r>
            <a:endParaRPr sz="2900" b="1"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Survey</a:t>
            </a:r>
            <a:endParaRPr sz="2900" b="0"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Descriptive research</a:t>
            </a:r>
            <a:endParaRPr sz="2900" b="0"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Observation: systematic viewing</a:t>
            </a:r>
            <a:endParaRPr sz="2900" b="0"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Direct Communication </a:t>
            </a:r>
            <a:endParaRPr sz="2900" b="0"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Personal Interviews </a:t>
            </a:r>
            <a:endParaRPr sz="29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Secondary Data:</a:t>
            </a:r>
            <a:endParaRPr sz="2900" b="1" i="0" u="none" strike="noStrike" cap="none">
              <a:solidFill>
                <a:srgbClr val="000000"/>
              </a:solidFill>
              <a:latin typeface="Calibri"/>
              <a:ea typeface="Calibri"/>
              <a:cs typeface="Calibri"/>
              <a:sym typeface="Calibri"/>
            </a:endParaRPr>
          </a:p>
          <a:p>
            <a:pPr marL="457200" marR="0" lvl="0" indent="-412750" algn="l" rtl="0">
              <a:lnSpc>
                <a:spcPct val="100000"/>
              </a:lnSpc>
              <a:spcBef>
                <a:spcPts val="0"/>
              </a:spcBef>
              <a:spcAft>
                <a:spcPts val="0"/>
              </a:spcAft>
              <a:buClr>
                <a:schemeClr val="dk1"/>
              </a:buClr>
              <a:buSzPts val="2900"/>
              <a:buFont typeface="Calibri"/>
              <a:buChar char="●"/>
            </a:pPr>
            <a:r>
              <a:rPr lang="en-US" sz="2900" b="0" i="0" u="none" strike="noStrike" cap="none">
                <a:solidFill>
                  <a:srgbClr val="000000"/>
                </a:solidFill>
                <a:latin typeface="Calibri"/>
                <a:ea typeface="Calibri"/>
                <a:cs typeface="Calibri"/>
                <a:sym typeface="Calibri"/>
              </a:rPr>
              <a:t>Download from reliable source</a:t>
            </a: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153c3bd0df0_0_25"/>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56" name="Google Shape;456;g153c3bd0df0_0_25"/>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57" name="Google Shape;457;g153c3bd0df0_0_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a:p>
        </p:txBody>
      </p:sp>
      <p:sp>
        <p:nvSpPr>
          <p:cNvPr id="458" name="Google Shape;458;g153c3bd0df0_0_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48</a:t>
            </a:fld>
            <a:endParaRPr/>
          </a:p>
        </p:txBody>
      </p:sp>
      <p:sp>
        <p:nvSpPr>
          <p:cNvPr id="459" name="Google Shape;459;g153c3bd0df0_0_25"/>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0" name="Google Shape;460;g153c3bd0df0_0_25"/>
          <p:cNvSpPr txBox="1"/>
          <p:nvPr/>
        </p:nvSpPr>
        <p:spPr>
          <a:xfrm>
            <a:off x="590000" y="1149550"/>
            <a:ext cx="10405200" cy="557072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Collecting data:</a:t>
            </a:r>
            <a:endParaRPr sz="29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latin typeface="Calibri"/>
                <a:ea typeface="Calibri"/>
                <a:cs typeface="Calibri"/>
                <a:sym typeface="Calibri"/>
              </a:rPr>
              <a:t>Primary Data</a:t>
            </a:r>
            <a:r>
              <a:rPr lang="en-US" sz="2900" b="1" i="0" u="none" strike="noStrike" cap="none" dirty="0" smtClean="0">
                <a:solidFill>
                  <a:srgbClr val="000000"/>
                </a:solidFill>
                <a:latin typeface="Calibri"/>
                <a:ea typeface="Calibri"/>
                <a:cs typeface="Calibri"/>
                <a:sym typeface="Calibri"/>
              </a:rPr>
              <a:t>:</a:t>
            </a: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smtClean="0">
                <a:solidFill>
                  <a:srgbClr val="000000"/>
                </a:solidFill>
                <a:latin typeface="Calibri"/>
                <a:ea typeface="Calibri"/>
                <a:cs typeface="Calibri"/>
                <a:sym typeface="Calibri"/>
              </a:rPr>
              <a:t> </a:t>
            </a:r>
            <a:r>
              <a:rPr lang="en-US" sz="2900" b="1" i="0" u="none" strike="noStrike" cap="none" dirty="0">
                <a:solidFill>
                  <a:srgbClr val="000000"/>
                </a:solidFill>
                <a:highlight>
                  <a:schemeClr val="accent6"/>
                </a:highlight>
                <a:latin typeface="Calibri"/>
                <a:ea typeface="Calibri"/>
                <a:cs typeface="Calibri"/>
                <a:sym typeface="Calibri"/>
              </a:rPr>
              <a:t>Advantages </a:t>
            </a:r>
            <a:endParaRPr sz="2900" b="1" i="0" u="none" strike="noStrike" cap="none" dirty="0">
              <a:solidFill>
                <a:srgbClr val="000000"/>
              </a:solidFill>
              <a:highlight>
                <a:schemeClr val="accent6"/>
              </a:highlight>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Unbiased data</a:t>
            </a:r>
            <a:endParaRPr sz="2900" b="0" i="0" u="none" strike="noStrike" cap="none" dirty="0">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Fresh Information </a:t>
            </a:r>
            <a:endParaRPr sz="2900" b="0" i="0" u="none" strike="noStrike" cap="none" dirty="0">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Relevant information could be captured</a:t>
            </a:r>
            <a:endParaRPr sz="29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en-US" sz="2900" b="1" i="0" u="none" strike="noStrike" cap="none" dirty="0">
                <a:solidFill>
                  <a:srgbClr val="000000"/>
                </a:solidFill>
                <a:highlight>
                  <a:srgbClr val="FF0000"/>
                </a:highlight>
                <a:latin typeface="Calibri"/>
                <a:ea typeface="Calibri"/>
                <a:cs typeface="Calibri"/>
                <a:sym typeface="Calibri"/>
              </a:rPr>
              <a:t>Limitations:</a:t>
            </a:r>
            <a:endParaRPr sz="2900" b="1" i="0" u="none" strike="noStrike" cap="none" dirty="0">
              <a:solidFill>
                <a:srgbClr val="000000"/>
              </a:solidFill>
              <a:highlight>
                <a:srgbClr val="FF0000"/>
              </a:highlight>
              <a:latin typeface="Calibri"/>
              <a:ea typeface="Calibri"/>
              <a:cs typeface="Calibri"/>
              <a:sym typeface="Calibri"/>
            </a:endParaRPr>
          </a:p>
          <a:p>
            <a:pPr marL="1371600" marR="0" lvl="0" indent="-412750" algn="l" rtl="0">
              <a:lnSpc>
                <a:spcPct val="100000"/>
              </a:lnSpc>
              <a:spcBef>
                <a:spcPts val="0"/>
              </a:spcBef>
              <a:spcAft>
                <a:spcPts val="0"/>
              </a:spcAft>
              <a:buClr>
                <a:schemeClr val="dk1"/>
              </a:buClr>
              <a:buSzPts val="2900"/>
              <a:buFont typeface="Calibri"/>
              <a:buChar char="●"/>
            </a:pPr>
            <a:r>
              <a:rPr lang="en-US" sz="2900" b="0" i="0" u="none" strike="noStrike" cap="none" dirty="0">
                <a:solidFill>
                  <a:srgbClr val="000000"/>
                </a:solidFill>
                <a:latin typeface="Calibri"/>
                <a:ea typeface="Calibri"/>
                <a:cs typeface="Calibri"/>
                <a:sym typeface="Calibri"/>
              </a:rPr>
              <a:t>Time consuming</a:t>
            </a:r>
            <a:endParaRPr sz="2900" b="0" i="0" u="none" strike="noStrike" cap="none" dirty="0">
              <a:solidFill>
                <a:srgbClr val="000000"/>
              </a:solidFill>
              <a:latin typeface="Calibri"/>
              <a:ea typeface="Calibri"/>
              <a:cs typeface="Calibri"/>
              <a:sym typeface="Calibri"/>
            </a:endParaRPr>
          </a:p>
          <a:p>
            <a:pPr marL="1371600" marR="0" lvl="0"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Costly</a:t>
            </a:r>
            <a:endParaRPr sz="2900" b="0" i="0" u="none" strike="noStrike" cap="none" dirty="0">
              <a:solidFill>
                <a:srgbClr val="000000"/>
              </a:solidFill>
              <a:latin typeface="Calibri"/>
              <a:ea typeface="Calibri"/>
              <a:cs typeface="Calibri"/>
              <a:sym typeface="Calibri"/>
            </a:endParaRPr>
          </a:p>
          <a:p>
            <a:pPr marL="1371600" marR="0" lvl="0" indent="-412750" algn="l" rtl="0">
              <a:lnSpc>
                <a:spcPct val="100000"/>
              </a:lnSpc>
              <a:spcBef>
                <a:spcPts val="0"/>
              </a:spcBef>
              <a:spcAft>
                <a:spcPts val="0"/>
              </a:spcAft>
              <a:buClr>
                <a:srgbClr val="000000"/>
              </a:buClr>
              <a:buSzPts val="2900"/>
              <a:buFont typeface="Calibri"/>
              <a:buChar char="●"/>
            </a:pPr>
            <a:r>
              <a:rPr lang="en-US" sz="2900" b="0" i="0" u="none" strike="noStrike" cap="none" dirty="0">
                <a:solidFill>
                  <a:srgbClr val="000000"/>
                </a:solidFill>
                <a:latin typeface="Calibri"/>
                <a:ea typeface="Calibri"/>
                <a:cs typeface="Calibri"/>
                <a:sym typeface="Calibri"/>
              </a:rPr>
              <a:t>Limited scope</a:t>
            </a:r>
            <a:endParaRPr sz="29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53c3bd0df0_0_43"/>
          <p:cNvSpPr txBox="1">
            <a:spLocks noGrp="1"/>
          </p:cNvSpPr>
          <p:nvPr>
            <p:ph type="title"/>
          </p:nvPr>
        </p:nvSpPr>
        <p:spPr>
          <a:xfrm>
            <a:off x="177300" y="208900"/>
            <a:ext cx="11837400" cy="657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990"/>
              <a:buFont typeface="Arial"/>
              <a:buNone/>
            </a:pPr>
            <a:r>
              <a:rPr lang="en-US" b="1">
                <a:latin typeface="Times New Roman"/>
                <a:ea typeface="Times New Roman"/>
                <a:cs typeface="Times New Roman"/>
                <a:sym typeface="Times New Roman"/>
              </a:rPr>
              <a:t>Data Fundamentals, Collecting data, Preparing Data</a:t>
            </a:r>
            <a:endParaRPr/>
          </a:p>
        </p:txBody>
      </p:sp>
      <p:graphicFrame>
        <p:nvGraphicFramePr>
          <p:cNvPr id="466" name="Google Shape;466;g153c3bd0df0_0_43"/>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67" name="Google Shape;467;g153c3bd0df0_0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a:p>
        </p:txBody>
      </p:sp>
      <p:sp>
        <p:nvSpPr>
          <p:cNvPr id="468" name="Google Shape;468;g153c3bd0df0_0_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49</a:t>
            </a:fld>
            <a:endParaRPr/>
          </a:p>
        </p:txBody>
      </p:sp>
      <p:sp>
        <p:nvSpPr>
          <p:cNvPr id="469" name="Google Shape;469;g153c3bd0df0_0_43"/>
          <p:cNvSpPr txBox="1"/>
          <p:nvPr/>
        </p:nvSpPr>
        <p:spPr>
          <a:xfrm>
            <a:off x="670025" y="1182425"/>
            <a:ext cx="1246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0" name="Google Shape;470;g153c3bd0df0_0_43"/>
          <p:cNvSpPr txBox="1"/>
          <p:nvPr/>
        </p:nvSpPr>
        <p:spPr>
          <a:xfrm>
            <a:off x="590000" y="1149550"/>
            <a:ext cx="10405200" cy="481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900" b="1" i="0" u="none" strike="noStrike" cap="none">
                <a:solidFill>
                  <a:srgbClr val="000000"/>
                </a:solidFill>
                <a:latin typeface="Calibri"/>
                <a:ea typeface="Calibri"/>
                <a:cs typeface="Calibri"/>
                <a:sym typeface="Calibri"/>
              </a:rPr>
              <a:t>Collecting Primary data:</a:t>
            </a:r>
            <a:endParaRPr sz="2900" b="1"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Types of observation:</a:t>
            </a:r>
            <a:endParaRPr sz="2900" b="0" i="0" u="none" strike="noStrike" cap="none">
              <a:solidFill>
                <a:srgbClr val="000000"/>
              </a:solidFill>
              <a:latin typeface="Calibri"/>
              <a:ea typeface="Calibri"/>
              <a:cs typeface="Calibri"/>
              <a:sym typeface="Calibri"/>
            </a:endParaRPr>
          </a:p>
          <a:p>
            <a:pPr marL="1828800" marR="0" lvl="2"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Structured:</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Standard conditions </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Well prepared</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Forms/ formats</a:t>
            </a:r>
            <a:endParaRPr sz="2900" b="0" i="0" u="none" strike="noStrike" cap="none">
              <a:solidFill>
                <a:srgbClr val="000000"/>
              </a:solidFill>
              <a:latin typeface="Calibri"/>
              <a:ea typeface="Calibri"/>
              <a:cs typeface="Calibri"/>
              <a:sym typeface="Calibri"/>
            </a:endParaRPr>
          </a:p>
          <a:p>
            <a:pPr marL="182880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Calibri"/>
                <a:ea typeface="Calibri"/>
                <a:cs typeface="Calibri"/>
                <a:sym typeface="Calibri"/>
              </a:rPr>
              <a:t>Checklist</a:t>
            </a:r>
            <a:endParaRPr sz="2900" b="0" i="0" u="none" strike="noStrike" cap="none">
              <a:solidFill>
                <a:srgbClr val="000000"/>
              </a:solidFill>
              <a:latin typeface="Calibri"/>
              <a:ea typeface="Calibri"/>
              <a:cs typeface="Calibri"/>
              <a:sym typeface="Calibri"/>
            </a:endParaRPr>
          </a:p>
          <a:p>
            <a:pPr marL="1828800" marR="0" lvl="2"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Unstructured:</a:t>
            </a:r>
            <a:endParaRPr sz="2900" b="0" i="0" u="none" strike="noStrike" cap="none">
              <a:solidFill>
                <a:srgbClr val="000000"/>
              </a:solidFill>
              <a:latin typeface="Calibri"/>
              <a:ea typeface="Calibri"/>
              <a:cs typeface="Calibri"/>
              <a:sym typeface="Calibri"/>
            </a:endParaRPr>
          </a:p>
          <a:p>
            <a:pPr marL="1371600" marR="0" lvl="1" indent="-412750" algn="l" rtl="0">
              <a:lnSpc>
                <a:spcPct val="100000"/>
              </a:lnSpc>
              <a:spcBef>
                <a:spcPts val="0"/>
              </a:spcBef>
              <a:spcAft>
                <a:spcPts val="0"/>
              </a:spcAft>
              <a:buClr>
                <a:srgbClr val="000000"/>
              </a:buClr>
              <a:buSzPts val="2900"/>
              <a:buFont typeface="Calibri"/>
              <a:buChar char="○"/>
            </a:pPr>
            <a:r>
              <a:rPr lang="en-US" sz="2900" b="0" i="0" u="none" strike="noStrike" cap="none">
                <a:solidFill>
                  <a:srgbClr val="000000"/>
                </a:solidFill>
                <a:latin typeface="Calibri"/>
                <a:ea typeface="Calibri"/>
                <a:cs typeface="Calibri"/>
                <a:sym typeface="Calibri"/>
              </a:rPr>
              <a:t>Without much preparation </a:t>
            </a:r>
            <a:endParaRPr sz="29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745732"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002060"/>
                </a:solidFill>
              </a:rPr>
              <a:t>Data Visualization</a:t>
            </a:r>
            <a:endParaRPr b="1" dirty="0">
              <a:solidFill>
                <a:srgbClr val="002060"/>
              </a:solidFill>
            </a:endParaRPr>
          </a:p>
        </p:txBody>
      </p:sp>
      <p:sp>
        <p:nvSpPr>
          <p:cNvPr id="125" name="Google Shape;125;p3"/>
          <p:cNvSpPr txBox="1">
            <a:spLocks noGrp="1"/>
          </p:cNvSpPr>
          <p:nvPr>
            <p:ph type="body" idx="1"/>
          </p:nvPr>
        </p:nvSpPr>
        <p:spPr>
          <a:xfrm>
            <a:off x="838200" y="1071565"/>
            <a:ext cx="10515600" cy="623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 picture speaks more than 1000 words</a:t>
            </a:r>
            <a:endParaRPr/>
          </a:p>
        </p:txBody>
      </p:sp>
      <p:sp>
        <p:nvSpPr>
          <p:cNvPr id="126" name="Google Shape;12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127" name="Google Shape;1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a:t>
            </a:fld>
            <a:endParaRPr/>
          </a:p>
        </p:txBody>
      </p:sp>
      <p:grpSp>
        <p:nvGrpSpPr>
          <p:cNvPr id="128" name="Google Shape;128;p3"/>
          <p:cNvGrpSpPr/>
          <p:nvPr/>
        </p:nvGrpSpPr>
        <p:grpSpPr>
          <a:xfrm>
            <a:off x="900362" y="3430864"/>
            <a:ext cx="3048000" cy="2667000"/>
            <a:chOff x="1325366" y="3430864"/>
            <a:chExt cx="3048000" cy="2667000"/>
          </a:xfrm>
        </p:grpSpPr>
        <p:pic>
          <p:nvPicPr>
            <p:cNvPr id="129" name="Google Shape;129;p3"/>
            <p:cNvPicPr preferRelativeResize="0"/>
            <p:nvPr/>
          </p:nvPicPr>
          <p:blipFill rotWithShape="1">
            <a:blip r:embed="rId3">
              <a:alphaModFix/>
            </a:blip>
            <a:srcRect/>
            <a:stretch/>
          </p:blipFill>
          <p:spPr>
            <a:xfrm>
              <a:off x="1325366" y="3430864"/>
              <a:ext cx="3048000" cy="2667000"/>
            </a:xfrm>
            <a:prstGeom prst="rect">
              <a:avLst/>
            </a:prstGeom>
            <a:noFill/>
            <a:ln>
              <a:noFill/>
            </a:ln>
          </p:spPr>
        </p:pic>
        <p:sp>
          <p:nvSpPr>
            <p:cNvPr id="130" name="Google Shape;130;p3"/>
            <p:cNvSpPr txBox="1"/>
            <p:nvPr/>
          </p:nvSpPr>
          <p:spPr>
            <a:xfrm>
              <a:off x="1325366" y="3945276"/>
              <a:ext cx="3048000"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1" name="Google Shape;131;p3"/>
          <p:cNvGrpSpPr/>
          <p:nvPr/>
        </p:nvGrpSpPr>
        <p:grpSpPr>
          <a:xfrm>
            <a:off x="4158862" y="3519195"/>
            <a:ext cx="3323762" cy="1266503"/>
            <a:chOff x="4931596" y="3637052"/>
            <a:chExt cx="3323762" cy="1266503"/>
          </a:xfrm>
        </p:grpSpPr>
        <p:grpSp>
          <p:nvGrpSpPr>
            <p:cNvPr id="132" name="Google Shape;132;p3"/>
            <p:cNvGrpSpPr/>
            <p:nvPr/>
          </p:nvGrpSpPr>
          <p:grpSpPr>
            <a:xfrm>
              <a:off x="4931596" y="3637052"/>
              <a:ext cx="3323762" cy="493159"/>
              <a:chOff x="4931596" y="3637052"/>
              <a:chExt cx="3323762" cy="493159"/>
            </a:xfrm>
          </p:grpSpPr>
          <p:sp>
            <p:nvSpPr>
              <p:cNvPr id="133" name="Google Shape;133;p3"/>
              <p:cNvSpPr/>
              <p:nvPr/>
            </p:nvSpPr>
            <p:spPr>
              <a:xfrm>
                <a:off x="4931596" y="3637052"/>
                <a:ext cx="493159" cy="493159"/>
              </a:xfrm>
              <a:prstGeom prst="ellipse">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3"/>
              <p:cNvSpPr txBox="1"/>
              <p:nvPr/>
            </p:nvSpPr>
            <p:spPr>
              <a:xfrm>
                <a:off x="5821251" y="3637052"/>
                <a:ext cx="2434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Vegetarian</a:t>
                </a:r>
                <a:endParaRPr sz="1400" b="0" i="0" u="none" strike="noStrike" cap="none">
                  <a:solidFill>
                    <a:srgbClr val="000000"/>
                  </a:solidFill>
                  <a:latin typeface="Arial"/>
                  <a:ea typeface="Arial"/>
                  <a:cs typeface="Arial"/>
                  <a:sym typeface="Arial"/>
                </a:endParaRPr>
              </a:p>
            </p:txBody>
          </p:sp>
        </p:grpSp>
        <p:grpSp>
          <p:nvGrpSpPr>
            <p:cNvPr id="135" name="Google Shape;135;p3"/>
            <p:cNvGrpSpPr/>
            <p:nvPr/>
          </p:nvGrpSpPr>
          <p:grpSpPr>
            <a:xfrm>
              <a:off x="4931596" y="4410396"/>
              <a:ext cx="3323762" cy="493159"/>
              <a:chOff x="4931596" y="3637052"/>
              <a:chExt cx="3323762" cy="493159"/>
            </a:xfrm>
          </p:grpSpPr>
          <p:sp>
            <p:nvSpPr>
              <p:cNvPr id="136" name="Google Shape;136;p3"/>
              <p:cNvSpPr/>
              <p:nvPr/>
            </p:nvSpPr>
            <p:spPr>
              <a:xfrm>
                <a:off x="4931596" y="3637052"/>
                <a:ext cx="493159" cy="493159"/>
              </a:xfrm>
              <a:prstGeom prst="ellipse">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3"/>
              <p:cNvSpPr txBox="1"/>
              <p:nvPr/>
            </p:nvSpPr>
            <p:spPr>
              <a:xfrm>
                <a:off x="5821251" y="3637052"/>
                <a:ext cx="2434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Non- Vegetarian</a:t>
                </a:r>
                <a:endParaRPr sz="1400" b="0" i="0" u="none" strike="noStrike" cap="none">
                  <a:solidFill>
                    <a:srgbClr val="000000"/>
                  </a:solidFill>
                  <a:latin typeface="Arial"/>
                  <a:ea typeface="Arial"/>
                  <a:cs typeface="Arial"/>
                  <a:sym typeface="Arial"/>
                </a:endParaRPr>
              </a:p>
            </p:txBody>
          </p:sp>
        </p:grpSp>
      </p:grpSp>
      <p:pic>
        <p:nvPicPr>
          <p:cNvPr id="138" name="Google Shape;138;p3"/>
          <p:cNvPicPr preferRelativeResize="0"/>
          <p:nvPr/>
        </p:nvPicPr>
        <p:blipFill rotWithShape="1">
          <a:blip r:embed="rId4">
            <a:alphaModFix/>
          </a:blip>
          <a:srcRect/>
          <a:stretch/>
        </p:blipFill>
        <p:spPr>
          <a:xfrm>
            <a:off x="6774267" y="3240364"/>
            <a:ext cx="2857500" cy="2857500"/>
          </a:xfrm>
          <a:prstGeom prst="rect">
            <a:avLst/>
          </a:prstGeom>
          <a:noFill/>
          <a:ln>
            <a:noFill/>
          </a:ln>
        </p:spPr>
      </p:pic>
      <p:pic>
        <p:nvPicPr>
          <p:cNvPr id="139" name="Google Shape;139;p3"/>
          <p:cNvPicPr preferRelativeResize="0"/>
          <p:nvPr/>
        </p:nvPicPr>
        <p:blipFill rotWithShape="1">
          <a:blip r:embed="rId5">
            <a:alphaModFix/>
          </a:blip>
          <a:srcRect/>
          <a:stretch/>
        </p:blipFill>
        <p:spPr>
          <a:xfrm>
            <a:off x="9464325" y="3361953"/>
            <a:ext cx="2750491" cy="2354330"/>
          </a:xfrm>
          <a:prstGeom prst="rect">
            <a:avLst/>
          </a:prstGeom>
          <a:noFill/>
          <a:ln>
            <a:noFill/>
          </a:ln>
        </p:spPr>
      </p:pic>
      <p:sp>
        <p:nvSpPr>
          <p:cNvPr id="140" name="Google Shape;140;p3"/>
          <p:cNvSpPr txBox="1"/>
          <p:nvPr/>
        </p:nvSpPr>
        <p:spPr>
          <a:xfrm>
            <a:off x="838200" y="1606325"/>
            <a:ext cx="6300900" cy="572700"/>
          </a:xfrm>
          <a:prstGeom prst="rect">
            <a:avLst/>
          </a:prstGeom>
          <a:noFill/>
          <a:ln>
            <a:noFill/>
          </a:ln>
        </p:spPr>
        <p:txBody>
          <a:bodyPr spcFirstLastPara="1" wrap="square" lIns="91425" tIns="91425" rIns="91425" bIns="91425" anchor="t" anchorCtr="0">
            <a:spAutoFit/>
          </a:bodyPr>
          <a:lstStyle/>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Colors attracts more attention  </a:t>
            </a:r>
            <a:endParaRPr sz="2800" b="0" i="0" u="none" strike="noStrike" cap="none">
              <a:solidFill>
                <a:schemeClr val="dk1"/>
              </a:solidFill>
              <a:latin typeface="Calibri"/>
              <a:ea typeface="Calibri"/>
              <a:cs typeface="Calibri"/>
              <a:sym typeface="Calibri"/>
            </a:endParaRPr>
          </a:p>
        </p:txBody>
      </p:sp>
      <p:sp>
        <p:nvSpPr>
          <p:cNvPr id="141" name="Google Shape;141;p3"/>
          <p:cNvSpPr txBox="1"/>
          <p:nvPr/>
        </p:nvSpPr>
        <p:spPr>
          <a:xfrm>
            <a:off x="900350" y="2181175"/>
            <a:ext cx="9336900" cy="572700"/>
          </a:xfrm>
          <a:prstGeom prst="rect">
            <a:avLst/>
          </a:prstGeom>
          <a:noFill/>
          <a:ln>
            <a:noFill/>
          </a:ln>
        </p:spPr>
        <p:txBody>
          <a:bodyPr spcFirstLastPara="1" wrap="square" lIns="91425" tIns="91425" rIns="91425" bIns="91425" anchor="t" anchorCtr="0">
            <a:spAutoFit/>
          </a:bodyPr>
          <a:lstStyle/>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Non-verbal communication can influence human mind subtly </a:t>
            </a:r>
            <a:endParaRPr sz="1400" b="0" i="0" u="none" strike="noStrike" cap="none">
              <a:solidFill>
                <a:srgbClr val="000000"/>
              </a:solidFill>
              <a:latin typeface="Arial"/>
              <a:ea typeface="Arial"/>
              <a:cs typeface="Arial"/>
              <a:sym typeface="Arial"/>
            </a:endParaRPr>
          </a:p>
        </p:txBody>
      </p:sp>
      <p:sp>
        <p:nvSpPr>
          <p:cNvPr id="142" name="Google Shape;142;p3"/>
          <p:cNvSpPr txBox="1"/>
          <p:nvPr/>
        </p:nvSpPr>
        <p:spPr>
          <a:xfrm>
            <a:off x="1042874" y="2806025"/>
            <a:ext cx="5485173" cy="700674"/>
          </a:xfrm>
          <a:prstGeom prst="rect">
            <a:avLst/>
          </a:prstGeom>
          <a:noFill/>
          <a:ln>
            <a:noFill/>
          </a:ln>
        </p:spPr>
        <p:txBody>
          <a:bodyPr spcFirstLastPara="1" wrap="square" lIns="91425" tIns="91425" rIns="91425" bIns="91425" anchor="t" anchorCtr="0">
            <a:spAutoFit/>
          </a:bodyPr>
          <a:lstStyle/>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dirty="0" smtClean="0">
                <a:solidFill>
                  <a:schemeClr val="dk1"/>
                </a:solidFill>
                <a:latin typeface="Calibri"/>
                <a:ea typeface="Calibri"/>
                <a:cs typeface="Calibri"/>
                <a:sym typeface="Calibri"/>
              </a:rPr>
              <a:t>Universal language has </a:t>
            </a:r>
            <a:r>
              <a:rPr lang="en-US" sz="2800" b="0" i="0" u="none" strike="noStrike" cap="none" dirty="0">
                <a:solidFill>
                  <a:schemeClr val="dk1"/>
                </a:solidFill>
                <a:latin typeface="Calibri"/>
                <a:ea typeface="Calibri"/>
                <a:cs typeface="Calibri"/>
                <a:sym typeface="Calibri"/>
              </a:rPr>
              <a:t>no bar </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1000"/>
                                        <p:tgtEl>
                                          <p:spTgt spid="1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1000"/>
                                        <p:tgtEl>
                                          <p:spTgt spid="1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10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10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fade">
                                      <p:cBhvr>
                                        <p:cTn id="31" dur="1000"/>
                                        <p:tgtEl>
                                          <p:spTgt spid="1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fade">
                                      <p:cBhvr>
                                        <p:cTn id="36" dur="1000"/>
                                        <p:tgtEl>
                                          <p:spTgt spid="1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fade">
                                      <p:cBhvr>
                                        <p:cTn id="41" dur="1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145aa5eecfc_0_40"/>
          <p:cNvSpPr txBox="1">
            <a:spLocks noGrp="1"/>
          </p:cNvSpPr>
          <p:nvPr>
            <p:ph type="title"/>
          </p:nvPr>
        </p:nvSpPr>
        <p:spPr>
          <a:xfrm>
            <a:off x="838200" y="0"/>
            <a:ext cx="10515600" cy="1008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Introduction data visualization</a:t>
            </a:r>
            <a:endParaRPr dirty="0"/>
          </a:p>
        </p:txBody>
      </p:sp>
      <p:graphicFrame>
        <p:nvGraphicFramePr>
          <p:cNvPr id="476" name="Google Shape;476;g145aa5eecfc_0_40"/>
          <p:cNvGraphicFramePr/>
          <p:nvPr/>
        </p:nvGraphicFramePr>
        <p:xfrm>
          <a:off x="838200" y="3864134"/>
          <a:ext cx="10515600" cy="274320"/>
        </p:xfrm>
        <a:graphic>
          <a:graphicData uri="http://schemas.openxmlformats.org/drawingml/2006/table">
            <a:tbl>
              <a:tblPr>
                <a:noFill/>
                <a:tableStyleId>{E788FD41-370E-4633-9BB1-98FD06DA8DCC}</a:tableStyleId>
              </a:tblPr>
              <a:tblGrid>
                <a:gridCol w="10515600"/>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graphicFrame>
        <p:nvGraphicFramePr>
          <p:cNvPr id="477" name="Google Shape;477;g145aa5eecfc_0_40"/>
          <p:cNvGraphicFramePr/>
          <p:nvPr/>
        </p:nvGraphicFramePr>
        <p:xfrm>
          <a:off x="838200" y="1229449"/>
          <a:ext cx="10285200" cy="4763350"/>
        </p:xfrm>
        <a:graphic>
          <a:graphicData uri="http://schemas.openxmlformats.org/drawingml/2006/table">
            <a:tbl>
              <a:tblPr>
                <a:noFill/>
                <a:tableStyleId>{E788FD41-370E-4633-9BB1-98FD06DA8DCC}</a:tableStyleId>
              </a:tblPr>
              <a:tblGrid>
                <a:gridCol w="10285200"/>
              </a:tblGrid>
              <a:tr h="47633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p>
                      <a:pPr marL="285750" marR="0" lvl="0" indent="-28575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Introduction to basic Visualization and it’s need.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Bar Chart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Line Chart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Pie and Donut Charts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Scatter Plot </a:t>
                      </a:r>
                      <a:endParaRPr sz="1400" u="none" strike="noStrike" cap="none"/>
                    </a:p>
                    <a:p>
                      <a:pPr marL="914400" marR="0" lvl="1" indent="-381000" algn="l" rtl="0">
                        <a:lnSpc>
                          <a:spcPct val="100000"/>
                        </a:lnSpc>
                        <a:spcBef>
                          <a:spcPts val="0"/>
                        </a:spcBef>
                        <a:spcAft>
                          <a:spcPts val="0"/>
                        </a:spcAft>
                        <a:buClr>
                          <a:srgbClr val="833C0B"/>
                        </a:buClr>
                        <a:buSzPts val="2400"/>
                        <a:buFont typeface="Arial"/>
                        <a:buChar char="○"/>
                      </a:pPr>
                      <a:r>
                        <a:rPr lang="en-US" sz="2400" b="1" u="none" strike="noStrike" cap="none">
                          <a:solidFill>
                            <a:srgbClr val="833C0B"/>
                          </a:solidFill>
                          <a:latin typeface="Times New Roman"/>
                          <a:ea typeface="Times New Roman"/>
                          <a:cs typeface="Times New Roman"/>
                          <a:sym typeface="Times New Roman"/>
                        </a:rPr>
                        <a:t>The Packed Bubble Chart </a:t>
                      </a:r>
                      <a:endParaRPr sz="2400" b="1" u="none" strike="noStrike" cap="none">
                        <a:latin typeface="Times New Roman"/>
                        <a:ea typeface="Times New Roman"/>
                        <a:cs typeface="Times New Roman"/>
                        <a:sym typeface="Times New Roman"/>
                      </a:endParaRPr>
                    </a:p>
                  </a:txBody>
                  <a:tcPr marL="47625" marR="4762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478" name="Google Shape;478;g145aa5eecfc_0_4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a:p>
        </p:txBody>
      </p:sp>
      <p:sp>
        <p:nvSpPr>
          <p:cNvPr id="479" name="Google Shape;479;g145aa5eecfc_0_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50</a:t>
            </a:fld>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485" name="Google Shape;485;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The Bar Chart</a:t>
            </a:r>
            <a:endParaRPr/>
          </a:p>
          <a:p>
            <a:pPr marL="457200" lvl="0" indent="-342900" algn="l" rtl="0">
              <a:lnSpc>
                <a:spcPct val="90000"/>
              </a:lnSpc>
              <a:spcBef>
                <a:spcPts val="1000"/>
              </a:spcBef>
              <a:spcAft>
                <a:spcPts val="0"/>
              </a:spcAft>
              <a:buClr>
                <a:schemeClr val="dk1"/>
              </a:buClr>
              <a:buSzPts val="1800"/>
              <a:buChar char="•"/>
            </a:pPr>
            <a:r>
              <a:rPr lang="en-US"/>
              <a:t>The Line Chart</a:t>
            </a:r>
            <a:endParaRPr/>
          </a:p>
          <a:p>
            <a:pPr marL="457200" lvl="0" indent="-342900" algn="l" rtl="0">
              <a:lnSpc>
                <a:spcPct val="90000"/>
              </a:lnSpc>
              <a:spcBef>
                <a:spcPts val="1000"/>
              </a:spcBef>
              <a:spcAft>
                <a:spcPts val="0"/>
              </a:spcAft>
              <a:buClr>
                <a:schemeClr val="dk1"/>
              </a:buClr>
              <a:buSzPts val="1800"/>
              <a:buChar char="•"/>
            </a:pPr>
            <a:r>
              <a:rPr lang="en-US"/>
              <a:t>The Pie and Donut Charts</a:t>
            </a:r>
            <a:endParaRPr/>
          </a:p>
          <a:p>
            <a:pPr marL="457200" lvl="0" indent="-342900" algn="l" rtl="0">
              <a:lnSpc>
                <a:spcPct val="90000"/>
              </a:lnSpc>
              <a:spcBef>
                <a:spcPts val="1000"/>
              </a:spcBef>
              <a:spcAft>
                <a:spcPts val="0"/>
              </a:spcAft>
              <a:buClr>
                <a:schemeClr val="dk1"/>
              </a:buClr>
              <a:buSzPts val="1800"/>
              <a:buChar char="•"/>
            </a:pPr>
            <a:r>
              <a:rPr lang="en-US"/>
              <a:t>The Scatter Plot</a:t>
            </a:r>
            <a:endParaRPr/>
          </a:p>
          <a:p>
            <a:pPr marL="457200" lvl="0" indent="-342900" algn="l" rtl="0">
              <a:lnSpc>
                <a:spcPct val="90000"/>
              </a:lnSpc>
              <a:spcBef>
                <a:spcPts val="1000"/>
              </a:spcBef>
              <a:spcAft>
                <a:spcPts val="0"/>
              </a:spcAft>
              <a:buClr>
                <a:schemeClr val="dk1"/>
              </a:buClr>
              <a:buSzPts val="1800"/>
              <a:buChar char="•"/>
            </a:pPr>
            <a:r>
              <a:rPr lang="en-US"/>
              <a:t>The Packed Bubble Chart</a:t>
            </a:r>
            <a:endParaRPr/>
          </a:p>
        </p:txBody>
      </p:sp>
      <p:sp>
        <p:nvSpPr>
          <p:cNvPr id="486" name="Google Shape;48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51</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838200" y="365126"/>
            <a:ext cx="10515600" cy="761310"/>
          </a:xfrm>
          <a:prstGeom prst="rect">
            <a:avLst/>
          </a:prstGeom>
          <a:noFill/>
          <a:ln>
            <a:noFill/>
          </a:ln>
        </p:spPr>
        <p:txBody>
          <a:bodyPr spcFirstLastPara="1" wrap="square" lIns="91425" tIns="45700" rIns="91425" bIns="45700" anchor="ctr" anchorCtr="0">
            <a:normAutofit fontScale="90000"/>
          </a:bodyPr>
          <a:lstStyle/>
          <a:p>
            <a:pPr>
              <a:buSzPct val="33333"/>
            </a:pPr>
            <a:r>
              <a:rPr lang="en-US" sz="6000" b="1" dirty="0" smtClean="0"/>
              <a:t>Charts: </a:t>
            </a:r>
            <a:r>
              <a:rPr lang="en-US" dirty="0"/>
              <a:t>The Bar Chart</a:t>
            </a:r>
            <a:br>
              <a:rPr lang="en-US" dirty="0"/>
            </a:br>
            <a:endParaRPr dirty="0"/>
          </a:p>
        </p:txBody>
      </p:sp>
      <p:sp>
        <p:nvSpPr>
          <p:cNvPr id="492" name="Google Shape;492;p31"/>
          <p:cNvSpPr txBox="1">
            <a:spLocks noGrp="1"/>
          </p:cNvSpPr>
          <p:nvPr>
            <p:ph type="body" idx="1"/>
          </p:nvPr>
        </p:nvSpPr>
        <p:spPr>
          <a:xfrm>
            <a:off x="838200" y="908720"/>
            <a:ext cx="10515600" cy="5400600"/>
          </a:xfrm>
          <a:prstGeom prst="rect">
            <a:avLst/>
          </a:prstGeom>
          <a:noFill/>
          <a:ln>
            <a:noFill/>
          </a:ln>
        </p:spPr>
        <p:txBody>
          <a:bodyPr spcFirstLastPara="1" wrap="square" lIns="91425" tIns="45700" rIns="91425" bIns="45700" anchor="t" anchorCtr="0">
            <a:normAutofit lnSpcReduction="10000"/>
          </a:bodyPr>
          <a:lstStyle/>
          <a:p>
            <a:pPr lvl="0"/>
            <a:r>
              <a:rPr lang="en-US" dirty="0" smtClean="0"/>
              <a:t>The </a:t>
            </a:r>
            <a:r>
              <a:rPr lang="en-US" dirty="0"/>
              <a:t>bar chart is one of the most common ways to visualize </a:t>
            </a:r>
            <a:r>
              <a:rPr lang="en-US" dirty="0" smtClean="0"/>
              <a:t>data.</a:t>
            </a:r>
            <a:endParaRPr lang="en-US" dirty="0"/>
          </a:p>
          <a:p>
            <a:pPr lvl="0"/>
            <a:r>
              <a:rPr lang="en-US" b="1" dirty="0" smtClean="0"/>
              <a:t>Used </a:t>
            </a:r>
            <a:r>
              <a:rPr lang="en-US" b="1" dirty="0"/>
              <a:t>to compare numerical values using the length of the </a:t>
            </a:r>
            <a:r>
              <a:rPr lang="en-US" b="1" dirty="0" smtClean="0"/>
              <a:t>bar.</a:t>
            </a:r>
          </a:p>
          <a:p>
            <a:pPr lvl="0"/>
            <a:r>
              <a:rPr lang="en-US" dirty="0" smtClean="0"/>
              <a:t>It </a:t>
            </a:r>
            <a:r>
              <a:rPr lang="en-US" dirty="0"/>
              <a:t>is best suited for numerical data that can be divided into distinct categories to compare information and reveal trends at a </a:t>
            </a:r>
            <a:r>
              <a:rPr lang="en-US" dirty="0" smtClean="0"/>
              <a:t>glance.</a:t>
            </a:r>
          </a:p>
          <a:p>
            <a:pPr lvl="0"/>
            <a:r>
              <a:rPr lang="en-US" dirty="0"/>
              <a:t>Bars can be oriented on the vertical or horizontal axis, which can be helpful for spotting trends. </a:t>
            </a:r>
            <a:endParaRPr lang="en-US" dirty="0" smtClean="0"/>
          </a:p>
          <a:p>
            <a:pPr lvl="0"/>
            <a:r>
              <a:rPr lang="en-US" dirty="0" smtClean="0"/>
              <a:t>Additional </a:t>
            </a:r>
            <a:r>
              <a:rPr lang="en-US" dirty="0"/>
              <a:t>layers of information can be added using clustered bars or by stacking related data</a:t>
            </a:r>
            <a:r>
              <a:rPr lang="en-US" dirty="0" smtClean="0"/>
              <a:t>.</a:t>
            </a:r>
          </a:p>
          <a:p>
            <a:pPr lvl="0"/>
            <a:r>
              <a:rPr lang="en-US" dirty="0" smtClean="0"/>
              <a:t> </a:t>
            </a:r>
            <a:r>
              <a:rPr lang="en-US" dirty="0"/>
              <a:t>Color can be added for more impact or to overlay for immediate insight</a:t>
            </a:r>
            <a:r>
              <a:rPr lang="en-US" dirty="0" smtClean="0"/>
              <a:t>.</a:t>
            </a:r>
          </a:p>
          <a:p>
            <a:pPr lvl="0"/>
            <a:r>
              <a:rPr lang="en-US" dirty="0" smtClean="0"/>
              <a:t> </a:t>
            </a:r>
            <a:r>
              <a:rPr lang="en-US" dirty="0"/>
              <a:t>Trend lines and other annotations can be added </a:t>
            </a:r>
            <a:r>
              <a:rPr lang="en-US" dirty="0" smtClean="0"/>
              <a:t>to </a:t>
            </a:r>
            <a:r>
              <a:rPr lang="en-IN" dirty="0"/>
              <a:t>highlight important data points.</a:t>
            </a:r>
            <a:r>
              <a:rPr lang="en-US" dirty="0" smtClean="0"/>
              <a:t> </a:t>
            </a:r>
            <a:endParaRPr dirty="0"/>
          </a:p>
        </p:txBody>
      </p:sp>
      <p:sp>
        <p:nvSpPr>
          <p:cNvPr id="493" name="Google Shape;49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52</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838200" y="365126"/>
            <a:ext cx="10515600" cy="7613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492" name="Google Shape;492;p31"/>
          <p:cNvSpPr txBox="1">
            <a:spLocks noGrp="1"/>
          </p:cNvSpPr>
          <p:nvPr>
            <p:ph type="body" idx="1"/>
          </p:nvPr>
        </p:nvSpPr>
        <p:spPr>
          <a:xfrm>
            <a:off x="838200" y="1255782"/>
            <a:ext cx="10515600" cy="4909522"/>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endParaRPr dirty="0"/>
          </a:p>
        </p:txBody>
      </p:sp>
      <p:sp>
        <p:nvSpPr>
          <p:cNvPr id="493" name="Google Shape;49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53</a:t>
            </a:fld>
            <a:endParaRPr/>
          </a:p>
        </p:txBody>
      </p:sp>
      <p:sp>
        <p:nvSpPr>
          <p:cNvPr id="2" name="Footer Placeholder 1"/>
          <p:cNvSpPr>
            <a:spLocks noGrp="1"/>
          </p:cNvSpPr>
          <p:nvPr>
            <p:ph type="ftr" idx="11"/>
          </p:nvPr>
        </p:nvSpPr>
        <p:spPr/>
        <p:txBody>
          <a:bodyPr/>
          <a:lstStyle/>
          <a:p>
            <a:r>
              <a:rPr lang="en-IN" smtClean="0"/>
              <a:t>116N54C301 (2023)</a:t>
            </a:r>
            <a:endParaRPr lang="en-IN"/>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295400"/>
            <a:ext cx="8064896" cy="472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90523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838200" y="116632"/>
            <a:ext cx="10515600" cy="6480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IN" dirty="0" smtClean="0"/>
              <a:t>Horizontal Bars</a:t>
            </a:r>
            <a:endParaRPr dirty="0"/>
          </a:p>
        </p:txBody>
      </p:sp>
      <p:sp>
        <p:nvSpPr>
          <p:cNvPr id="492" name="Google Shape;492;p31"/>
          <p:cNvSpPr txBox="1">
            <a:spLocks noGrp="1"/>
          </p:cNvSpPr>
          <p:nvPr>
            <p:ph type="body" idx="1"/>
          </p:nvPr>
        </p:nvSpPr>
        <p:spPr>
          <a:xfrm>
            <a:off x="838200" y="1255782"/>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endParaRPr dirty="0"/>
          </a:p>
        </p:txBody>
      </p:sp>
      <p:sp>
        <p:nvSpPr>
          <p:cNvPr id="493" name="Google Shape;49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54</a:t>
            </a:fld>
            <a:endParaRPr/>
          </a:p>
        </p:txBody>
      </p:sp>
      <p:sp>
        <p:nvSpPr>
          <p:cNvPr id="2" name="Footer Placeholder 1"/>
          <p:cNvSpPr>
            <a:spLocks noGrp="1"/>
          </p:cNvSpPr>
          <p:nvPr>
            <p:ph type="ftr" idx="11"/>
          </p:nvPr>
        </p:nvSpPr>
        <p:spPr/>
        <p:txBody>
          <a:bodyPr/>
          <a:lstStyle/>
          <a:p>
            <a:r>
              <a:rPr lang="en-IN" smtClean="0"/>
              <a:t>116N54C301 (2023)</a:t>
            </a:r>
            <a:endParaRPr lang="en-I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04" y="908720"/>
            <a:ext cx="7416824" cy="5377780"/>
          </a:xfrm>
          <a:prstGeom prst="rect">
            <a:avLst/>
          </a:prstGeom>
        </p:spPr>
      </p:pic>
    </p:spTree>
    <p:extLst>
      <p:ext uri="{BB962C8B-B14F-4D97-AF65-F5344CB8AC3E}">
        <p14:creationId xmlns:p14="http://schemas.microsoft.com/office/powerpoint/2010/main" val="1894472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838200" y="116632"/>
            <a:ext cx="10515600" cy="6480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IN" dirty="0" smtClean="0"/>
              <a:t>Comparison using bars</a:t>
            </a:r>
            <a:endParaRPr dirty="0"/>
          </a:p>
        </p:txBody>
      </p:sp>
      <p:sp>
        <p:nvSpPr>
          <p:cNvPr id="492" name="Google Shape;492;p31"/>
          <p:cNvSpPr txBox="1">
            <a:spLocks noGrp="1"/>
          </p:cNvSpPr>
          <p:nvPr>
            <p:ph type="body" idx="1"/>
          </p:nvPr>
        </p:nvSpPr>
        <p:spPr>
          <a:xfrm>
            <a:off x="838200" y="1255782"/>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endParaRPr dirty="0"/>
          </a:p>
        </p:txBody>
      </p:sp>
      <p:sp>
        <p:nvSpPr>
          <p:cNvPr id="493" name="Google Shape;49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55</a:t>
            </a:fld>
            <a:endParaRPr/>
          </a:p>
        </p:txBody>
      </p:sp>
      <p:sp>
        <p:nvSpPr>
          <p:cNvPr id="2" name="Footer Placeholder 1"/>
          <p:cNvSpPr>
            <a:spLocks noGrp="1"/>
          </p:cNvSpPr>
          <p:nvPr>
            <p:ph type="ftr" idx="11"/>
          </p:nvPr>
        </p:nvSpPr>
        <p:spPr/>
        <p:txBody>
          <a:bodyPr/>
          <a:lstStyle/>
          <a:p>
            <a:r>
              <a:rPr lang="en-IN" smtClean="0"/>
              <a:t>116N54C301 (2023)</a:t>
            </a:r>
            <a:endParaRPr lang="en-IN"/>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1143000"/>
            <a:ext cx="727280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84693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838200" y="116632"/>
            <a:ext cx="10515600" cy="6480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IN" dirty="0" smtClean="0"/>
              <a:t>Stacked bar chart</a:t>
            </a:r>
            <a:endParaRPr dirty="0"/>
          </a:p>
        </p:txBody>
      </p:sp>
      <p:sp>
        <p:nvSpPr>
          <p:cNvPr id="492" name="Google Shape;492;p31"/>
          <p:cNvSpPr txBox="1">
            <a:spLocks noGrp="1"/>
          </p:cNvSpPr>
          <p:nvPr>
            <p:ph type="body" idx="1"/>
          </p:nvPr>
        </p:nvSpPr>
        <p:spPr>
          <a:xfrm>
            <a:off x="838200" y="1255782"/>
            <a:ext cx="10515600" cy="4837514"/>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endParaRPr dirty="0"/>
          </a:p>
        </p:txBody>
      </p:sp>
      <p:sp>
        <p:nvSpPr>
          <p:cNvPr id="493" name="Google Shape;49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56</a:t>
            </a:fld>
            <a:endParaRPr/>
          </a:p>
        </p:txBody>
      </p:sp>
      <p:sp>
        <p:nvSpPr>
          <p:cNvPr id="2" name="Footer Placeholder 1"/>
          <p:cNvSpPr>
            <a:spLocks noGrp="1"/>
          </p:cNvSpPr>
          <p:nvPr>
            <p:ph type="ftr" idx="11"/>
          </p:nvPr>
        </p:nvSpPr>
        <p:spPr/>
        <p:txBody>
          <a:bodyPr/>
          <a:lstStyle/>
          <a:p>
            <a:r>
              <a:rPr lang="en-IN" smtClean="0"/>
              <a:t>116N54C301 (2023)</a:t>
            </a:r>
            <a:endParaRPr lang="en-IN"/>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64" y="1362074"/>
            <a:ext cx="7278811" cy="473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0412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2"/>
          <p:cNvSpPr txBox="1">
            <a:spLocks noGrp="1"/>
          </p:cNvSpPr>
          <p:nvPr>
            <p:ph type="title"/>
          </p:nvPr>
        </p:nvSpPr>
        <p:spPr>
          <a:xfrm>
            <a:off x="838200" y="365126"/>
            <a:ext cx="10515600" cy="7613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00" name="Google Shape;500;p32"/>
          <p:cNvSpPr txBox="1">
            <a:spLocks noGrp="1"/>
          </p:cNvSpPr>
          <p:nvPr>
            <p:ph type="body" idx="1"/>
          </p:nvPr>
        </p:nvSpPr>
        <p:spPr>
          <a:xfrm>
            <a:off x="838200" y="1255782"/>
            <a:ext cx="10515600" cy="4351338"/>
          </a:xfrm>
          <a:prstGeom prst="rect">
            <a:avLst/>
          </a:prstGeom>
          <a:noFill/>
          <a:ln>
            <a:noFill/>
          </a:ln>
        </p:spPr>
        <p:txBody>
          <a:bodyPr spcFirstLastPara="1" wrap="square" lIns="91425" tIns="45700" rIns="91425" bIns="45700" anchor="t" anchorCtr="0">
            <a:normAutofit lnSpcReduction="10000"/>
          </a:bodyPr>
          <a:lstStyle/>
          <a:p>
            <a:pPr marL="114300" lvl="0" indent="0" algn="l" rtl="0">
              <a:lnSpc>
                <a:spcPct val="90000"/>
              </a:lnSpc>
              <a:spcBef>
                <a:spcPts val="1000"/>
              </a:spcBef>
              <a:spcAft>
                <a:spcPts val="0"/>
              </a:spcAft>
              <a:buClr>
                <a:schemeClr val="dk1"/>
              </a:buClr>
              <a:buSzPts val="1800"/>
              <a:buNone/>
            </a:pPr>
            <a:r>
              <a:rPr lang="en-US" sz="3600" b="1" dirty="0"/>
              <a:t>The Bar Chart</a:t>
            </a:r>
            <a:endParaRPr sz="3600" b="1" dirty="0"/>
          </a:p>
          <a:p>
            <a:pPr marL="457200" lvl="0" indent="-342900" algn="l" rtl="0">
              <a:lnSpc>
                <a:spcPct val="90000"/>
              </a:lnSpc>
              <a:spcBef>
                <a:spcPts val="1000"/>
              </a:spcBef>
              <a:spcAft>
                <a:spcPts val="0"/>
              </a:spcAft>
              <a:buClr>
                <a:schemeClr val="dk1"/>
              </a:buClr>
              <a:buSzPts val="1800"/>
              <a:buChar char="•"/>
            </a:pPr>
            <a:r>
              <a:rPr lang="en-US" b="1" dirty="0">
                <a:solidFill>
                  <a:srgbClr val="00B050"/>
                </a:solidFill>
              </a:rPr>
              <a:t>Advantages:</a:t>
            </a:r>
            <a:endParaRPr dirty="0"/>
          </a:p>
          <a:p>
            <a:pPr marL="457200" lvl="0" indent="-342900" algn="l" rtl="0">
              <a:lnSpc>
                <a:spcPct val="90000"/>
              </a:lnSpc>
              <a:spcBef>
                <a:spcPts val="1000"/>
              </a:spcBef>
              <a:spcAft>
                <a:spcPts val="0"/>
              </a:spcAft>
              <a:buClr>
                <a:schemeClr val="dk1"/>
              </a:buClr>
              <a:buSzPts val="1800"/>
              <a:buChar char="•"/>
            </a:pPr>
            <a:r>
              <a:rPr lang="en-US" dirty="0"/>
              <a:t>show each data category in a frequency distribution.</a:t>
            </a:r>
            <a:endParaRPr dirty="0"/>
          </a:p>
          <a:p>
            <a:pPr marL="457200" lvl="0" indent="-342900" algn="l" rtl="0">
              <a:lnSpc>
                <a:spcPct val="90000"/>
              </a:lnSpc>
              <a:spcBef>
                <a:spcPts val="1000"/>
              </a:spcBef>
              <a:spcAft>
                <a:spcPts val="0"/>
              </a:spcAft>
              <a:buClr>
                <a:schemeClr val="dk1"/>
              </a:buClr>
              <a:buSzPts val="1800"/>
              <a:buChar char="•"/>
            </a:pPr>
            <a:r>
              <a:rPr lang="en-US" dirty="0"/>
              <a:t>display relative numbers or proportions of multiple categories.</a:t>
            </a:r>
            <a:endParaRPr dirty="0"/>
          </a:p>
          <a:p>
            <a:pPr marL="457200" lvl="0" indent="-342900" algn="l" rtl="0">
              <a:lnSpc>
                <a:spcPct val="90000"/>
              </a:lnSpc>
              <a:spcBef>
                <a:spcPts val="1000"/>
              </a:spcBef>
              <a:spcAft>
                <a:spcPts val="0"/>
              </a:spcAft>
              <a:buClr>
                <a:schemeClr val="dk1"/>
              </a:buClr>
              <a:buSzPts val="1800"/>
              <a:buChar char="•"/>
            </a:pPr>
            <a:r>
              <a:rPr lang="en-US" dirty="0"/>
              <a:t>summarize a large data set in visual form.</a:t>
            </a:r>
            <a:endParaRPr dirty="0"/>
          </a:p>
          <a:p>
            <a:pPr marL="457200" lvl="0" indent="-342900" algn="l" rtl="0">
              <a:lnSpc>
                <a:spcPct val="90000"/>
              </a:lnSpc>
              <a:spcBef>
                <a:spcPts val="1000"/>
              </a:spcBef>
              <a:spcAft>
                <a:spcPts val="0"/>
              </a:spcAft>
              <a:buClr>
                <a:schemeClr val="dk1"/>
              </a:buClr>
              <a:buSzPts val="1800"/>
              <a:buChar char="•"/>
            </a:pPr>
            <a:r>
              <a:rPr lang="en-US" dirty="0"/>
              <a:t>clarify trends better than do tables.</a:t>
            </a:r>
            <a:endParaRPr dirty="0"/>
          </a:p>
          <a:p>
            <a:pPr marL="457200" lvl="0" indent="-342900" algn="l" rtl="0">
              <a:lnSpc>
                <a:spcPct val="90000"/>
              </a:lnSpc>
              <a:spcBef>
                <a:spcPts val="1000"/>
              </a:spcBef>
              <a:spcAft>
                <a:spcPts val="0"/>
              </a:spcAft>
              <a:buClr>
                <a:schemeClr val="dk1"/>
              </a:buClr>
              <a:buSzPts val="1800"/>
              <a:buChar char="•"/>
            </a:pPr>
            <a:r>
              <a:rPr lang="en-US" dirty="0"/>
              <a:t>estimate key values at a glance.</a:t>
            </a:r>
            <a:endParaRPr dirty="0"/>
          </a:p>
          <a:p>
            <a:pPr marL="457200" lvl="0" indent="-342900" algn="l" rtl="0">
              <a:lnSpc>
                <a:spcPct val="90000"/>
              </a:lnSpc>
              <a:spcBef>
                <a:spcPts val="1000"/>
              </a:spcBef>
              <a:spcAft>
                <a:spcPts val="0"/>
              </a:spcAft>
              <a:buClr>
                <a:schemeClr val="dk1"/>
              </a:buClr>
              <a:buSzPts val="1800"/>
              <a:buChar char="•"/>
            </a:pPr>
            <a:r>
              <a:rPr lang="en-US" dirty="0"/>
              <a:t>permit a visual check of the accuracy and reasonableness of calculations.</a:t>
            </a:r>
            <a:endParaRPr dirty="0"/>
          </a:p>
        </p:txBody>
      </p:sp>
      <p:sp>
        <p:nvSpPr>
          <p:cNvPr id="501" name="Google Shape;50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57</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3"/>
          <p:cNvSpPr txBox="1">
            <a:spLocks noGrp="1"/>
          </p:cNvSpPr>
          <p:nvPr>
            <p:ph type="title"/>
          </p:nvPr>
        </p:nvSpPr>
        <p:spPr>
          <a:xfrm>
            <a:off x="838200" y="365126"/>
            <a:ext cx="10515600" cy="7613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07" name="Google Shape;507;p33"/>
          <p:cNvSpPr txBox="1">
            <a:spLocks noGrp="1"/>
          </p:cNvSpPr>
          <p:nvPr>
            <p:ph type="body" idx="1"/>
          </p:nvPr>
        </p:nvSpPr>
        <p:spPr>
          <a:xfrm>
            <a:off x="838200" y="1255782"/>
            <a:ext cx="10515600" cy="4351338"/>
          </a:xfrm>
          <a:prstGeom prst="rect">
            <a:avLst/>
          </a:prstGeom>
          <a:noFill/>
          <a:ln>
            <a:noFill/>
          </a:ln>
        </p:spPr>
        <p:txBody>
          <a:bodyPr spcFirstLastPara="1" wrap="square" lIns="91425" tIns="45700" rIns="91425" bIns="45700" anchor="t" anchorCtr="0">
            <a:normAutofit lnSpcReduction="10000"/>
          </a:bodyPr>
          <a:lstStyle/>
          <a:p>
            <a:pPr marL="114300" lvl="0" indent="0" algn="l" rtl="0">
              <a:lnSpc>
                <a:spcPct val="90000"/>
              </a:lnSpc>
              <a:spcBef>
                <a:spcPts val="1000"/>
              </a:spcBef>
              <a:spcAft>
                <a:spcPts val="0"/>
              </a:spcAft>
              <a:buClr>
                <a:schemeClr val="dk1"/>
              </a:buClr>
              <a:buSzPts val="1800"/>
              <a:buNone/>
            </a:pPr>
            <a:r>
              <a:rPr lang="en-US" sz="3600" b="1" dirty="0"/>
              <a:t>The Bar Chart</a:t>
            </a:r>
            <a:endParaRPr sz="3600" b="1" dirty="0"/>
          </a:p>
          <a:p>
            <a:pPr marL="457200" lvl="0" indent="-342900" algn="l" rtl="0">
              <a:lnSpc>
                <a:spcPct val="90000"/>
              </a:lnSpc>
              <a:spcBef>
                <a:spcPts val="1000"/>
              </a:spcBef>
              <a:spcAft>
                <a:spcPts val="0"/>
              </a:spcAft>
              <a:buClr>
                <a:schemeClr val="dk1"/>
              </a:buClr>
              <a:buSzPts val="1800"/>
              <a:buChar char="•"/>
            </a:pPr>
            <a:r>
              <a:rPr lang="en-US" b="1" dirty="0">
                <a:solidFill>
                  <a:srgbClr val="FF0000"/>
                </a:solidFill>
              </a:rPr>
              <a:t>Limitations</a:t>
            </a:r>
            <a:endParaRPr dirty="0"/>
          </a:p>
          <a:p>
            <a:pPr marL="457200" lvl="0" indent="-342900" algn="l" rtl="0">
              <a:lnSpc>
                <a:spcPct val="90000"/>
              </a:lnSpc>
              <a:spcBef>
                <a:spcPts val="1000"/>
              </a:spcBef>
              <a:spcAft>
                <a:spcPts val="0"/>
              </a:spcAft>
              <a:buClr>
                <a:schemeClr val="dk1"/>
              </a:buClr>
              <a:buSzPts val="1800"/>
              <a:buChar char="•"/>
            </a:pPr>
            <a:r>
              <a:rPr lang="en-US" dirty="0"/>
              <a:t>Requires additional written or verbal explanation</a:t>
            </a:r>
            <a:endParaRPr sz="2000" dirty="0"/>
          </a:p>
          <a:p>
            <a:pPr marL="457200" lvl="0" indent="-342900" algn="l" rtl="0">
              <a:lnSpc>
                <a:spcPct val="90000"/>
              </a:lnSpc>
              <a:spcBef>
                <a:spcPts val="1000"/>
              </a:spcBef>
              <a:spcAft>
                <a:spcPts val="0"/>
              </a:spcAft>
              <a:buClr>
                <a:schemeClr val="dk1"/>
              </a:buClr>
              <a:buSzPts val="1800"/>
              <a:buChar char="•"/>
            </a:pPr>
            <a:r>
              <a:rPr lang="en-US" dirty="0"/>
              <a:t>By cleverly choosing the scale of the bar graph some scammers can make sure that one of the bars seems higher relative to the other</a:t>
            </a:r>
            <a:endParaRPr dirty="0"/>
          </a:p>
          <a:p>
            <a:pPr marL="457200" lvl="0" indent="-342900" algn="l" rtl="0">
              <a:lnSpc>
                <a:spcPct val="90000"/>
              </a:lnSpc>
              <a:spcBef>
                <a:spcPts val="1000"/>
              </a:spcBef>
              <a:spcAft>
                <a:spcPts val="0"/>
              </a:spcAft>
              <a:buClr>
                <a:schemeClr val="dk1"/>
              </a:buClr>
              <a:buSzPts val="1800"/>
              <a:buChar char="•"/>
            </a:pPr>
            <a:r>
              <a:rPr lang="en-US" dirty="0"/>
              <a:t>Fails to reveal assumptions, causes, and effects</a:t>
            </a:r>
            <a:endParaRPr dirty="0"/>
          </a:p>
          <a:p>
            <a:pPr marL="457200" lvl="0" indent="-342900" algn="l" rtl="0">
              <a:lnSpc>
                <a:spcPct val="90000"/>
              </a:lnSpc>
              <a:spcBef>
                <a:spcPts val="1000"/>
              </a:spcBef>
              <a:spcAft>
                <a:spcPts val="0"/>
              </a:spcAft>
              <a:buClr>
                <a:schemeClr val="dk1"/>
              </a:buClr>
              <a:buSzPts val="1800"/>
              <a:buChar char="•"/>
            </a:pPr>
            <a:r>
              <a:rPr lang="en-US" dirty="0"/>
              <a:t>Not Suitable if there are large number of categories</a:t>
            </a:r>
            <a:endParaRPr dirty="0"/>
          </a:p>
          <a:p>
            <a:pPr marL="0" lvl="0" indent="0" algn="l" rtl="0">
              <a:lnSpc>
                <a:spcPct val="90000"/>
              </a:lnSpc>
              <a:spcBef>
                <a:spcPts val="1000"/>
              </a:spcBef>
              <a:spcAft>
                <a:spcPts val="0"/>
              </a:spcAft>
              <a:buSzPts val="1800"/>
              <a:buNone/>
            </a:pPr>
            <a:r>
              <a:rPr lang="en-US" dirty="0"/>
              <a:t/>
            </a:r>
            <a:br>
              <a:rPr lang="en-US" dirty="0"/>
            </a:br>
            <a:endParaRPr dirty="0"/>
          </a:p>
        </p:txBody>
      </p:sp>
      <p:sp>
        <p:nvSpPr>
          <p:cNvPr id="508" name="Google Shape;50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58</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5"/>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521" name="Google Shape;521;p35"/>
          <p:cNvSpPr txBox="1">
            <a:spLocks noGrp="1"/>
          </p:cNvSpPr>
          <p:nvPr>
            <p:ph type="body" idx="1"/>
          </p:nvPr>
        </p:nvSpPr>
        <p:spPr>
          <a:xfrm>
            <a:off x="838200" y="12160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sz="4000" b="1" dirty="0"/>
              <a:t>The Line Chart</a:t>
            </a:r>
            <a:endParaRPr sz="4000" b="1" dirty="0"/>
          </a:p>
          <a:p>
            <a:pPr indent="-457200"/>
            <a:r>
              <a:rPr lang="en-US" dirty="0" smtClean="0"/>
              <a:t>A </a:t>
            </a:r>
            <a:r>
              <a:rPr lang="en-US" dirty="0"/>
              <a:t>line chart is a type of chart that displays information as a series of data points connected by straight line </a:t>
            </a:r>
            <a:r>
              <a:rPr lang="en-US" dirty="0" smtClean="0"/>
              <a:t>segments.</a:t>
            </a:r>
          </a:p>
          <a:p>
            <a:pPr indent="-457200"/>
            <a:r>
              <a:rPr lang="en-US" dirty="0"/>
              <a:t>T</a:t>
            </a:r>
            <a:r>
              <a:rPr lang="en-US" dirty="0" smtClean="0"/>
              <a:t>hey </a:t>
            </a:r>
            <a:r>
              <a:rPr lang="en-US" dirty="0"/>
              <a:t>are most commonly used when an element of time is present.</a:t>
            </a: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p:txBody>
      </p:sp>
      <p:sp>
        <p:nvSpPr>
          <p:cNvPr id="522" name="Google Shape;5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59</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
          <p:cNvSpPr txBox="1">
            <a:spLocks noGrp="1"/>
          </p:cNvSpPr>
          <p:nvPr>
            <p:ph type="title"/>
          </p:nvPr>
        </p:nvSpPr>
        <p:spPr>
          <a:xfrm>
            <a:off x="838200" y="0"/>
            <a:ext cx="1111064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48" name="Google Shape;148;p4"/>
          <p:cNvSpPr txBox="1">
            <a:spLocks noGrp="1"/>
          </p:cNvSpPr>
          <p:nvPr>
            <p:ph type="body" idx="1"/>
          </p:nvPr>
        </p:nvSpPr>
        <p:spPr>
          <a:xfrm>
            <a:off x="838200" y="1435199"/>
            <a:ext cx="10515600" cy="48171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900"/>
              <a:buChar char="•"/>
            </a:pPr>
            <a:r>
              <a:rPr lang="en-US" sz="2900" b="1" dirty="0">
                <a:latin typeface="Times New Roman"/>
                <a:ea typeface="Times New Roman"/>
                <a:cs typeface="Times New Roman"/>
                <a:sym typeface="Times New Roman"/>
              </a:rPr>
              <a:t>Data visualization:</a:t>
            </a:r>
            <a:r>
              <a:rPr lang="en-US" sz="2900" dirty="0">
                <a:latin typeface="Times New Roman"/>
                <a:ea typeface="Times New Roman"/>
                <a:cs typeface="Times New Roman"/>
                <a:sym typeface="Times New Roman"/>
              </a:rPr>
              <a:t> </a:t>
            </a:r>
            <a:endParaRPr sz="2900" dirty="0"/>
          </a:p>
          <a:p>
            <a:pPr marL="685800" lvl="1" indent="-234950" algn="l" rtl="0">
              <a:lnSpc>
                <a:spcPct val="90000"/>
              </a:lnSpc>
              <a:spcBef>
                <a:spcPts val="500"/>
              </a:spcBef>
              <a:spcAft>
                <a:spcPts val="0"/>
              </a:spcAft>
              <a:buClr>
                <a:schemeClr val="dk1"/>
              </a:buClr>
              <a:buSzPts val="2500"/>
              <a:buChar char="•"/>
            </a:pPr>
            <a:r>
              <a:rPr lang="en-US" sz="2500" dirty="0">
                <a:latin typeface="Times New Roman"/>
                <a:ea typeface="Times New Roman"/>
                <a:cs typeface="Times New Roman"/>
                <a:sym typeface="Times New Roman"/>
              </a:rPr>
              <a:t>A graphic representation that </a:t>
            </a:r>
            <a:r>
              <a:rPr lang="en-US" sz="2500" u="sng" dirty="0">
                <a:latin typeface="Times New Roman"/>
                <a:ea typeface="Times New Roman"/>
                <a:cs typeface="Times New Roman"/>
                <a:sym typeface="Times New Roman"/>
              </a:rPr>
              <a:t>expresses the significance of data</a:t>
            </a:r>
            <a:r>
              <a:rPr lang="en-US" sz="2500" dirty="0">
                <a:latin typeface="Times New Roman"/>
                <a:ea typeface="Times New Roman"/>
                <a:cs typeface="Times New Roman"/>
                <a:sym typeface="Times New Roman"/>
              </a:rPr>
              <a:t> </a:t>
            </a:r>
            <a:endParaRPr sz="2500" dirty="0"/>
          </a:p>
          <a:p>
            <a:pPr marL="685800" lvl="1" indent="-234950" algn="l" rtl="0">
              <a:lnSpc>
                <a:spcPct val="90000"/>
              </a:lnSpc>
              <a:spcBef>
                <a:spcPts val="1000"/>
              </a:spcBef>
              <a:spcAft>
                <a:spcPts val="0"/>
              </a:spcAft>
              <a:buClr>
                <a:schemeClr val="dk1"/>
              </a:buClr>
              <a:buSzPts val="2500"/>
              <a:buChar char="•"/>
            </a:pPr>
            <a:r>
              <a:rPr lang="en-US" sz="2500" dirty="0">
                <a:latin typeface="Times New Roman"/>
                <a:ea typeface="Times New Roman"/>
                <a:cs typeface="Times New Roman"/>
                <a:sym typeface="Times New Roman"/>
              </a:rPr>
              <a:t>Reveals insights and patterns that are not immediately visible in the raw data</a:t>
            </a:r>
            <a:endParaRPr sz="2500" dirty="0"/>
          </a:p>
          <a:p>
            <a:pPr marL="685800" lvl="1" indent="-234950" algn="l" rtl="0">
              <a:lnSpc>
                <a:spcPct val="90000"/>
              </a:lnSpc>
              <a:spcBef>
                <a:spcPts val="1000"/>
              </a:spcBef>
              <a:spcAft>
                <a:spcPts val="0"/>
              </a:spcAft>
              <a:buClr>
                <a:schemeClr val="dk1"/>
              </a:buClr>
              <a:buSzPts val="2500"/>
              <a:buChar char="•"/>
            </a:pPr>
            <a:r>
              <a:rPr lang="en-US" sz="2500" dirty="0">
                <a:latin typeface="Times New Roman"/>
                <a:ea typeface="Times New Roman"/>
                <a:cs typeface="Times New Roman"/>
                <a:sym typeface="Times New Roman"/>
              </a:rPr>
              <a:t>An art through which information, numbers, and measurements can be made easy to understand and manipulate making the information useful</a:t>
            </a:r>
            <a:endParaRPr sz="2500" dirty="0"/>
          </a:p>
          <a:p>
            <a:pPr marL="685800" lvl="1" indent="-234950" algn="l" rtl="0">
              <a:lnSpc>
                <a:spcPct val="90000"/>
              </a:lnSpc>
              <a:spcBef>
                <a:spcPts val="1000"/>
              </a:spcBef>
              <a:spcAft>
                <a:spcPts val="0"/>
              </a:spcAft>
              <a:buClr>
                <a:srgbClr val="833C0B"/>
              </a:buClr>
              <a:buSzPts val="2500"/>
              <a:buChar char="•"/>
            </a:pPr>
            <a:r>
              <a:rPr lang="en-US" sz="2500" b="1" dirty="0">
                <a:solidFill>
                  <a:srgbClr val="833C0B"/>
                </a:solidFill>
                <a:latin typeface="Times New Roman"/>
                <a:ea typeface="Times New Roman"/>
                <a:cs typeface="Times New Roman"/>
                <a:sym typeface="Times New Roman"/>
              </a:rPr>
              <a:t>Primary goal is to communicate information clearly and effectively through graphical means</a:t>
            </a:r>
            <a:endParaRPr sz="2500" b="1" dirty="0">
              <a:solidFill>
                <a:srgbClr val="833C0B"/>
              </a:solidFill>
              <a:latin typeface="Times New Roman"/>
              <a:ea typeface="Times New Roman"/>
              <a:cs typeface="Times New Roman"/>
              <a:sym typeface="Times New Roman"/>
            </a:endParaRPr>
          </a:p>
          <a:p>
            <a:pPr marL="685800" lvl="1" indent="-234950" algn="l" rtl="0">
              <a:lnSpc>
                <a:spcPct val="90000"/>
              </a:lnSpc>
              <a:spcBef>
                <a:spcPts val="1000"/>
              </a:spcBef>
              <a:spcAft>
                <a:spcPts val="0"/>
              </a:spcAft>
              <a:buSzPts val="2500"/>
              <a:buFont typeface="Times New Roman"/>
              <a:buChar char="•"/>
            </a:pPr>
            <a:r>
              <a:rPr lang="en-US" sz="2500" b="1" dirty="0">
                <a:latin typeface="Times New Roman"/>
                <a:ea typeface="Times New Roman"/>
                <a:cs typeface="Times New Roman"/>
                <a:sym typeface="Times New Roman"/>
              </a:rPr>
              <a:t>Pictorial format representing some form of collected data which would help in making decision or navigation</a:t>
            </a:r>
            <a:endParaRPr sz="2500" b="1" dirty="0">
              <a:latin typeface="Times New Roman"/>
              <a:ea typeface="Times New Roman"/>
              <a:cs typeface="Times New Roman"/>
              <a:sym typeface="Times New Roman"/>
            </a:endParaRPr>
          </a:p>
          <a:p>
            <a:pPr marL="685800" lvl="0" indent="0" algn="l" rtl="0">
              <a:lnSpc>
                <a:spcPct val="90000"/>
              </a:lnSpc>
              <a:spcBef>
                <a:spcPts val="1000"/>
              </a:spcBef>
              <a:spcAft>
                <a:spcPts val="0"/>
              </a:spcAft>
              <a:buSzPts val="1800"/>
              <a:buNone/>
            </a:pPr>
            <a:endParaRPr sz="2900" dirty="0">
              <a:latin typeface="Times New Roman"/>
              <a:ea typeface="Times New Roman"/>
              <a:cs typeface="Times New Roman"/>
              <a:sym typeface="Times New Roman"/>
            </a:endParaRPr>
          </a:p>
        </p:txBody>
      </p:sp>
      <p:sp>
        <p:nvSpPr>
          <p:cNvPr id="149" name="Google Shape;14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150" name="Google Shape;15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5"/>
          <p:cNvSpPr txBox="1">
            <a:spLocks noGrp="1"/>
          </p:cNvSpPr>
          <p:nvPr>
            <p:ph type="title"/>
          </p:nvPr>
        </p:nvSpPr>
        <p:spPr>
          <a:xfrm>
            <a:off x="838200" y="260649"/>
            <a:ext cx="10515600" cy="720080"/>
          </a:xfrm>
          <a:prstGeom prst="rect">
            <a:avLst/>
          </a:prstGeom>
          <a:noFill/>
          <a:ln>
            <a:noFill/>
          </a:ln>
        </p:spPr>
        <p:txBody>
          <a:bodyPr spcFirstLastPara="1" wrap="square" lIns="91425" tIns="45700" rIns="91425" bIns="45700" anchor="ctr" anchorCtr="0">
            <a:normAutofit fontScale="90000"/>
          </a:bodyPr>
          <a:lstStyle/>
          <a:p>
            <a:r>
              <a:rPr lang="en-US" b="1" dirty="0"/>
              <a:t>The Line Chart</a:t>
            </a:r>
            <a:br>
              <a:rPr lang="en-US" b="1" dirty="0"/>
            </a:br>
            <a:endParaRPr dirty="0"/>
          </a:p>
        </p:txBody>
      </p:sp>
      <p:sp>
        <p:nvSpPr>
          <p:cNvPr id="521" name="Google Shape;521;p35"/>
          <p:cNvSpPr txBox="1">
            <a:spLocks noGrp="1"/>
          </p:cNvSpPr>
          <p:nvPr>
            <p:ph type="body" idx="1"/>
          </p:nvPr>
        </p:nvSpPr>
        <p:spPr>
          <a:xfrm>
            <a:off x="838200" y="1216024"/>
            <a:ext cx="10515600" cy="5093295"/>
          </a:xfrm>
          <a:prstGeom prst="rect">
            <a:avLst/>
          </a:prstGeom>
          <a:noFill/>
          <a:ln>
            <a:noFill/>
          </a:ln>
        </p:spPr>
        <p:txBody>
          <a:bodyPr spcFirstLastPara="1" wrap="square" lIns="91425" tIns="45700" rIns="91425" bIns="45700" anchor="t" anchorCtr="0">
            <a:normAutofit/>
          </a:bodyPr>
          <a:lstStyle/>
          <a:p>
            <a:pPr indent="-457200"/>
            <a:r>
              <a:rPr lang="en-US" dirty="0" smtClean="0"/>
              <a:t>The </a:t>
            </a:r>
            <a:r>
              <a:rPr lang="en-US" dirty="0"/>
              <a:t>best use case for line charts involves displaying trends over a period of time </a:t>
            </a:r>
            <a:r>
              <a:rPr lang="en-US" dirty="0" smtClean="0"/>
              <a:t>, </a:t>
            </a:r>
            <a:r>
              <a:rPr lang="en-US" dirty="0"/>
              <a:t>when your data are ordered, or when interpolation makes </a:t>
            </a:r>
            <a:r>
              <a:rPr lang="en-US" dirty="0" smtClean="0"/>
              <a:t>sense.</a:t>
            </a:r>
          </a:p>
          <a:p>
            <a:pPr marL="0" indent="0">
              <a:buNone/>
            </a:pPr>
            <a:endParaRPr dirty="0"/>
          </a:p>
          <a:p>
            <a:pPr marL="0" lvl="0" indent="0" algn="l" rtl="0">
              <a:lnSpc>
                <a:spcPct val="90000"/>
              </a:lnSpc>
              <a:spcBef>
                <a:spcPts val="1000"/>
              </a:spcBef>
              <a:spcAft>
                <a:spcPts val="0"/>
              </a:spcAft>
              <a:buSzPts val="1800"/>
              <a:buNone/>
            </a:pPr>
            <a:endParaRPr dirty="0"/>
          </a:p>
        </p:txBody>
      </p:sp>
      <p:sp>
        <p:nvSpPr>
          <p:cNvPr id="522" name="Google Shape;5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60</a:t>
            </a:fld>
            <a:endParaRPr/>
          </a:p>
        </p:txBody>
      </p:sp>
      <p:sp>
        <p:nvSpPr>
          <p:cNvPr id="2" name="Footer Placeholder 1"/>
          <p:cNvSpPr>
            <a:spLocks noGrp="1"/>
          </p:cNvSpPr>
          <p:nvPr>
            <p:ph type="ftr" idx="11"/>
          </p:nvPr>
        </p:nvSpPr>
        <p:spPr/>
        <p:txBody>
          <a:bodyPr/>
          <a:lstStyle/>
          <a:p>
            <a:r>
              <a:rPr lang="en-IN" smtClean="0"/>
              <a:t>116N54C301 (2023)</a:t>
            </a:r>
            <a:endParaRPr lang="en-IN"/>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2492896"/>
            <a:ext cx="6408712" cy="4227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568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5"/>
          <p:cNvSpPr txBox="1">
            <a:spLocks noGrp="1"/>
          </p:cNvSpPr>
          <p:nvPr>
            <p:ph type="title"/>
          </p:nvPr>
        </p:nvSpPr>
        <p:spPr>
          <a:xfrm>
            <a:off x="838200" y="260649"/>
            <a:ext cx="10515600" cy="720080"/>
          </a:xfrm>
          <a:prstGeom prst="rect">
            <a:avLst/>
          </a:prstGeom>
          <a:noFill/>
          <a:ln>
            <a:noFill/>
          </a:ln>
        </p:spPr>
        <p:txBody>
          <a:bodyPr spcFirstLastPara="1" wrap="square" lIns="91425" tIns="45700" rIns="91425" bIns="45700" anchor="ctr" anchorCtr="0">
            <a:normAutofit fontScale="90000"/>
          </a:bodyPr>
          <a:lstStyle/>
          <a:p>
            <a:r>
              <a:rPr lang="en-US" b="1" dirty="0"/>
              <a:t>The Line Chart</a:t>
            </a:r>
            <a:br>
              <a:rPr lang="en-US" b="1" dirty="0"/>
            </a:br>
            <a:endParaRPr dirty="0"/>
          </a:p>
        </p:txBody>
      </p:sp>
      <p:sp>
        <p:nvSpPr>
          <p:cNvPr id="521" name="Google Shape;521;p35"/>
          <p:cNvSpPr txBox="1">
            <a:spLocks noGrp="1"/>
          </p:cNvSpPr>
          <p:nvPr>
            <p:ph type="body" idx="1"/>
          </p:nvPr>
        </p:nvSpPr>
        <p:spPr>
          <a:xfrm>
            <a:off x="838200" y="980728"/>
            <a:ext cx="10515600" cy="5328591"/>
          </a:xfrm>
          <a:prstGeom prst="rect">
            <a:avLst/>
          </a:prstGeom>
          <a:noFill/>
          <a:ln>
            <a:noFill/>
          </a:ln>
        </p:spPr>
        <p:txBody>
          <a:bodyPr spcFirstLastPara="1" wrap="square" lIns="91425" tIns="45700" rIns="91425" bIns="45700" anchor="t" anchorCtr="0">
            <a:normAutofit/>
          </a:bodyPr>
          <a:lstStyle/>
          <a:p>
            <a:pPr indent="-457200"/>
            <a:r>
              <a:rPr lang="en-US" dirty="0"/>
              <a:t>Dual-axis line charts can be created by bringing two measures to the rows shelf, and then right-clicking on the second measure and selecting Dual-axis from the drop-down </a:t>
            </a:r>
            <a:r>
              <a:rPr lang="en-US" dirty="0" smtClean="0"/>
              <a:t>menu.</a:t>
            </a:r>
          </a:p>
          <a:p>
            <a:pPr marL="0" indent="0">
              <a:buNone/>
            </a:pPr>
            <a:endParaRPr dirty="0"/>
          </a:p>
          <a:p>
            <a:pPr marL="0" lvl="0" indent="0" algn="l" rtl="0">
              <a:lnSpc>
                <a:spcPct val="90000"/>
              </a:lnSpc>
              <a:spcBef>
                <a:spcPts val="1000"/>
              </a:spcBef>
              <a:spcAft>
                <a:spcPts val="0"/>
              </a:spcAft>
              <a:buSzPts val="1800"/>
              <a:buNone/>
            </a:pPr>
            <a:endParaRPr dirty="0"/>
          </a:p>
        </p:txBody>
      </p:sp>
      <p:sp>
        <p:nvSpPr>
          <p:cNvPr id="522" name="Google Shape;5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61</a:t>
            </a:fld>
            <a:endParaRPr/>
          </a:p>
        </p:txBody>
      </p:sp>
      <p:sp>
        <p:nvSpPr>
          <p:cNvPr id="2" name="Footer Placeholder 1"/>
          <p:cNvSpPr>
            <a:spLocks noGrp="1"/>
          </p:cNvSpPr>
          <p:nvPr>
            <p:ph type="ftr" idx="11"/>
          </p:nvPr>
        </p:nvSpPr>
        <p:spPr/>
        <p:txBody>
          <a:bodyPr/>
          <a:lstStyle/>
          <a:p>
            <a:r>
              <a:rPr lang="en-IN" smtClean="0"/>
              <a:t>116N54C301 (2023)</a:t>
            </a:r>
            <a:endParaRPr lang="en-IN"/>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2420888"/>
            <a:ext cx="6552728" cy="368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2413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5"/>
          <p:cNvSpPr txBox="1">
            <a:spLocks noGrp="1"/>
          </p:cNvSpPr>
          <p:nvPr>
            <p:ph type="title"/>
          </p:nvPr>
        </p:nvSpPr>
        <p:spPr>
          <a:xfrm>
            <a:off x="838200" y="260649"/>
            <a:ext cx="10515600" cy="720080"/>
          </a:xfrm>
          <a:prstGeom prst="rect">
            <a:avLst/>
          </a:prstGeom>
          <a:noFill/>
          <a:ln>
            <a:noFill/>
          </a:ln>
        </p:spPr>
        <p:txBody>
          <a:bodyPr spcFirstLastPara="1" wrap="square" lIns="91425" tIns="45700" rIns="91425" bIns="45700" anchor="ctr" anchorCtr="0">
            <a:normAutofit fontScale="90000"/>
          </a:bodyPr>
          <a:lstStyle/>
          <a:p>
            <a:r>
              <a:rPr lang="en-US" b="1" dirty="0"/>
              <a:t>The Line Chart</a:t>
            </a:r>
            <a:br>
              <a:rPr lang="en-US" b="1" dirty="0"/>
            </a:br>
            <a:endParaRPr dirty="0"/>
          </a:p>
        </p:txBody>
      </p:sp>
      <p:sp>
        <p:nvSpPr>
          <p:cNvPr id="521" name="Google Shape;521;p35"/>
          <p:cNvSpPr txBox="1">
            <a:spLocks noGrp="1"/>
          </p:cNvSpPr>
          <p:nvPr>
            <p:ph type="body" idx="1"/>
          </p:nvPr>
        </p:nvSpPr>
        <p:spPr>
          <a:xfrm>
            <a:off x="838200" y="764704"/>
            <a:ext cx="10515600" cy="5544615"/>
          </a:xfrm>
          <a:prstGeom prst="rect">
            <a:avLst/>
          </a:prstGeom>
          <a:noFill/>
          <a:ln>
            <a:noFill/>
          </a:ln>
        </p:spPr>
        <p:txBody>
          <a:bodyPr spcFirstLastPara="1" wrap="square" lIns="91425" tIns="45700" rIns="91425" bIns="45700" anchor="t" anchorCtr="0">
            <a:normAutofit/>
          </a:bodyPr>
          <a:lstStyle/>
          <a:p>
            <a:pPr indent="-457200" algn="just"/>
            <a:r>
              <a:rPr lang="en-US" dirty="0"/>
              <a:t>Additionally, when two or more lines are present, you can transform line charts by adding additional chart types to deepen insight. For example, a line chart can be combined with a bar chart </a:t>
            </a:r>
            <a:r>
              <a:rPr lang="en-US" dirty="0" smtClean="0"/>
              <a:t> </a:t>
            </a:r>
            <a:r>
              <a:rPr lang="en-US" dirty="0"/>
              <a:t>to provide visual cues for </a:t>
            </a:r>
            <a:r>
              <a:rPr lang="en-US" dirty="0" smtClean="0"/>
              <a:t>further investigation.</a:t>
            </a:r>
          </a:p>
          <a:p>
            <a:pPr marL="0" indent="0" algn="just">
              <a:buNone/>
            </a:pPr>
            <a:endParaRPr dirty="0"/>
          </a:p>
        </p:txBody>
      </p:sp>
      <p:sp>
        <p:nvSpPr>
          <p:cNvPr id="522" name="Google Shape;5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62</a:t>
            </a:fld>
            <a:endParaRPr/>
          </a:p>
        </p:txBody>
      </p:sp>
      <p:sp>
        <p:nvSpPr>
          <p:cNvPr id="2" name="Footer Placeholder 1"/>
          <p:cNvSpPr>
            <a:spLocks noGrp="1"/>
          </p:cNvSpPr>
          <p:nvPr>
            <p:ph type="ftr" idx="11"/>
          </p:nvPr>
        </p:nvSpPr>
        <p:spPr/>
        <p:txBody>
          <a:bodyPr/>
          <a:lstStyle/>
          <a:p>
            <a:r>
              <a:rPr lang="en-IN" smtClean="0"/>
              <a:t>116N54C301 (2023)</a:t>
            </a:r>
            <a:endParaRPr lang="en-IN"/>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2451100"/>
            <a:ext cx="7416824" cy="440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6675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529" name="Google Shape;529;p36"/>
          <p:cNvSpPr txBox="1">
            <a:spLocks noGrp="1"/>
          </p:cNvSpPr>
          <p:nvPr>
            <p:ph type="body" idx="1"/>
          </p:nvPr>
        </p:nvSpPr>
        <p:spPr>
          <a:xfrm>
            <a:off x="838200" y="1083502"/>
            <a:ext cx="10515600" cy="425712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1000"/>
              </a:spcBef>
              <a:spcAft>
                <a:spcPts val="0"/>
              </a:spcAft>
              <a:buSzPct val="69498"/>
              <a:buNone/>
            </a:pPr>
            <a:r>
              <a:rPr lang="en-US" sz="3500" b="1" dirty="0"/>
              <a:t>The Line Chart</a:t>
            </a:r>
            <a:endParaRPr sz="3500" b="1" dirty="0"/>
          </a:p>
          <a:p>
            <a:pPr marL="0" lvl="0" indent="0" algn="l" rtl="0">
              <a:lnSpc>
                <a:spcPct val="90000"/>
              </a:lnSpc>
              <a:spcBef>
                <a:spcPts val="1000"/>
              </a:spcBef>
              <a:spcAft>
                <a:spcPts val="0"/>
              </a:spcAft>
              <a:buSzPct val="69498"/>
              <a:buNone/>
            </a:pPr>
            <a:r>
              <a:rPr lang="en-US" b="1" dirty="0">
                <a:solidFill>
                  <a:srgbClr val="00B050"/>
                </a:solidFill>
              </a:rPr>
              <a:t>Advantages:</a:t>
            </a:r>
            <a:endParaRPr dirty="0"/>
          </a:p>
          <a:p>
            <a:pPr marL="457200" lvl="0" indent="-342900" algn="l" rtl="0">
              <a:lnSpc>
                <a:spcPct val="120000"/>
              </a:lnSpc>
              <a:spcBef>
                <a:spcPts val="0"/>
              </a:spcBef>
              <a:spcAft>
                <a:spcPts val="0"/>
              </a:spcAft>
              <a:buSzPct val="69498"/>
              <a:buChar char="•"/>
            </a:pPr>
            <a:r>
              <a:rPr lang="en-US" dirty="0"/>
              <a:t>Easy to show the data changes over time over a line graph.</a:t>
            </a:r>
            <a:endParaRPr dirty="0"/>
          </a:p>
          <a:p>
            <a:pPr marL="457200" lvl="0" indent="-342900" algn="l" rtl="0">
              <a:lnSpc>
                <a:spcPct val="120000"/>
              </a:lnSpc>
              <a:spcBef>
                <a:spcPts val="0"/>
              </a:spcBef>
              <a:spcAft>
                <a:spcPts val="0"/>
              </a:spcAft>
              <a:buSzPct val="69498"/>
              <a:buChar char="•"/>
            </a:pPr>
            <a:r>
              <a:rPr lang="en-US" dirty="0"/>
              <a:t>Helps in showing small changes that are difficult to measure in other graphs.</a:t>
            </a:r>
            <a:endParaRPr dirty="0"/>
          </a:p>
          <a:p>
            <a:pPr marL="457200" lvl="0" indent="-342900" algn="l" rtl="0">
              <a:lnSpc>
                <a:spcPct val="120000"/>
              </a:lnSpc>
              <a:spcBef>
                <a:spcPts val="0"/>
              </a:spcBef>
              <a:spcAft>
                <a:spcPts val="0"/>
              </a:spcAft>
              <a:buSzPct val="69498"/>
              <a:buChar char="•"/>
            </a:pPr>
            <a:r>
              <a:rPr lang="en-US" dirty="0"/>
              <a:t>A relationship between 2 or more variables get identified.</a:t>
            </a:r>
            <a:endParaRPr dirty="0"/>
          </a:p>
          <a:p>
            <a:pPr marL="457200" lvl="0" indent="-342900" algn="l" rtl="0">
              <a:lnSpc>
                <a:spcPct val="120000"/>
              </a:lnSpc>
              <a:spcBef>
                <a:spcPts val="0"/>
              </a:spcBef>
              <a:spcAft>
                <a:spcPts val="0"/>
              </a:spcAft>
              <a:buSzPct val="69498"/>
              <a:buChar char="•"/>
            </a:pPr>
            <a:r>
              <a:rPr lang="en-US" dirty="0"/>
              <a:t>It presents a good impression of trends and changes.</a:t>
            </a:r>
            <a:endParaRPr dirty="0"/>
          </a:p>
          <a:p>
            <a:pPr marL="457200" lvl="0" indent="-342900" algn="l" rtl="0">
              <a:lnSpc>
                <a:spcPct val="120000"/>
              </a:lnSpc>
              <a:spcBef>
                <a:spcPts val="0"/>
              </a:spcBef>
              <a:spcAft>
                <a:spcPts val="0"/>
              </a:spcAft>
              <a:buSzPct val="69498"/>
              <a:buChar char="•"/>
            </a:pPr>
            <a:r>
              <a:rPr lang="en-US" dirty="0"/>
              <a:t>Both negative, as well as positive values, are indicated.</a:t>
            </a:r>
            <a:endParaRPr dirty="0"/>
          </a:p>
          <a:p>
            <a:pPr marL="0" lvl="0" indent="0" algn="l" rtl="0">
              <a:lnSpc>
                <a:spcPct val="90000"/>
              </a:lnSpc>
              <a:spcBef>
                <a:spcPts val="1000"/>
              </a:spcBef>
              <a:spcAft>
                <a:spcPts val="0"/>
              </a:spcAft>
              <a:buSzPct val="69498"/>
              <a:buNone/>
            </a:pPr>
            <a:r>
              <a:rPr lang="en-US" dirty="0"/>
              <a:t> </a:t>
            </a:r>
            <a:endParaRPr dirty="0"/>
          </a:p>
          <a:p>
            <a:pPr marL="0" lvl="0" indent="0" algn="l" rtl="0">
              <a:lnSpc>
                <a:spcPct val="90000"/>
              </a:lnSpc>
              <a:spcBef>
                <a:spcPts val="1000"/>
              </a:spcBef>
              <a:spcAft>
                <a:spcPts val="0"/>
              </a:spcAft>
              <a:buSzPct val="69498"/>
              <a:buNone/>
            </a:pPr>
            <a:endParaRPr dirty="0"/>
          </a:p>
          <a:p>
            <a:pPr marL="0" lvl="0" indent="0" algn="l" rtl="0">
              <a:lnSpc>
                <a:spcPct val="90000"/>
              </a:lnSpc>
              <a:spcBef>
                <a:spcPts val="1000"/>
              </a:spcBef>
              <a:spcAft>
                <a:spcPts val="0"/>
              </a:spcAft>
              <a:buSzPct val="69498"/>
              <a:buNone/>
            </a:pPr>
            <a:endParaRPr dirty="0"/>
          </a:p>
          <a:p>
            <a:pPr marL="0" lvl="0" indent="0" algn="l" rtl="0">
              <a:lnSpc>
                <a:spcPct val="90000"/>
              </a:lnSpc>
              <a:spcBef>
                <a:spcPts val="1000"/>
              </a:spcBef>
              <a:spcAft>
                <a:spcPts val="0"/>
              </a:spcAft>
              <a:buSzPct val="69498"/>
              <a:buNone/>
            </a:pPr>
            <a:endParaRPr dirty="0"/>
          </a:p>
        </p:txBody>
      </p:sp>
      <p:sp>
        <p:nvSpPr>
          <p:cNvPr id="530" name="Google Shape;53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63</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7"/>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6000" b="1"/>
              <a:t>Charts</a:t>
            </a:r>
            <a:endParaRPr/>
          </a:p>
        </p:txBody>
      </p:sp>
      <p:sp>
        <p:nvSpPr>
          <p:cNvPr id="536" name="Google Shape;536;p37"/>
          <p:cNvSpPr txBox="1">
            <a:spLocks noGrp="1"/>
          </p:cNvSpPr>
          <p:nvPr>
            <p:ph type="body" idx="1"/>
          </p:nvPr>
        </p:nvSpPr>
        <p:spPr>
          <a:xfrm>
            <a:off x="838200" y="1083502"/>
            <a:ext cx="10515600" cy="42571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sz="3200" b="1" dirty="0"/>
              <a:t>The Line Chart</a:t>
            </a:r>
            <a:endParaRPr sz="3200" b="1" dirty="0"/>
          </a:p>
          <a:p>
            <a:pPr marL="0" lvl="0" indent="0" algn="l" rtl="0">
              <a:lnSpc>
                <a:spcPct val="90000"/>
              </a:lnSpc>
              <a:spcBef>
                <a:spcPts val="1000"/>
              </a:spcBef>
              <a:spcAft>
                <a:spcPts val="0"/>
              </a:spcAft>
              <a:buSzPts val="1800"/>
              <a:buNone/>
            </a:pPr>
            <a:r>
              <a:rPr lang="en-US" b="1" dirty="0">
                <a:solidFill>
                  <a:srgbClr val="FF0000"/>
                </a:solidFill>
              </a:rPr>
              <a:t>Limitations:</a:t>
            </a:r>
            <a:endParaRPr dirty="0"/>
          </a:p>
          <a:p>
            <a:pPr marL="457200" lvl="0" indent="-342900" algn="l" rtl="0">
              <a:lnSpc>
                <a:spcPct val="90000"/>
              </a:lnSpc>
              <a:spcBef>
                <a:spcPts val="1000"/>
              </a:spcBef>
              <a:spcAft>
                <a:spcPts val="0"/>
              </a:spcAft>
              <a:buSzPts val="1800"/>
              <a:buChar char="•"/>
            </a:pPr>
            <a:r>
              <a:rPr lang="en-US" dirty="0"/>
              <a:t>Plotting too many lines over the graph makes it cluttered and confusing to read.</a:t>
            </a:r>
            <a:endParaRPr dirty="0"/>
          </a:p>
          <a:p>
            <a:pPr marL="457200" lvl="0" indent="-342900" algn="l" rtl="0">
              <a:lnSpc>
                <a:spcPct val="90000"/>
              </a:lnSpc>
              <a:spcBef>
                <a:spcPts val="1000"/>
              </a:spcBef>
              <a:spcAft>
                <a:spcPts val="0"/>
              </a:spcAft>
              <a:buSzPts val="1800"/>
              <a:buChar char="•"/>
            </a:pPr>
            <a:r>
              <a:rPr lang="en-US" dirty="0"/>
              <a:t>A wide range of data is challenging to plot over a line graph.</a:t>
            </a:r>
            <a:endParaRPr dirty="0"/>
          </a:p>
          <a:p>
            <a:pPr marL="457200" lvl="0" indent="-342900" algn="l" rtl="0">
              <a:lnSpc>
                <a:spcPct val="90000"/>
              </a:lnSpc>
              <a:spcBef>
                <a:spcPts val="1000"/>
              </a:spcBef>
              <a:spcAft>
                <a:spcPts val="0"/>
              </a:spcAft>
              <a:buSzPts val="1800"/>
              <a:buChar char="•"/>
            </a:pPr>
            <a:r>
              <a:rPr lang="en-US" dirty="0"/>
              <a:t>They are only ideal for representing data made of total figures such as values of total rainfall in a month.</a:t>
            </a:r>
            <a:endParaRPr dirty="0"/>
          </a:p>
          <a:p>
            <a:pPr marL="0" lvl="0" indent="0" algn="l" rtl="0">
              <a:lnSpc>
                <a:spcPct val="120000"/>
              </a:lnSpc>
              <a:spcBef>
                <a:spcPts val="0"/>
              </a:spcBef>
              <a:spcAft>
                <a:spcPts val="0"/>
              </a:spcAft>
              <a:buSzPts val="1800"/>
              <a:buNone/>
            </a:pPr>
            <a:r>
              <a:rPr lang="en-US" dirty="0"/>
              <a:t> </a:t>
            </a: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p:txBody>
      </p:sp>
      <p:sp>
        <p:nvSpPr>
          <p:cNvPr id="537" name="Google Shape;53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64</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65</a:t>
            </a:fld>
            <a:endParaRPr/>
          </a:p>
        </p:txBody>
      </p:sp>
      <p:pic>
        <p:nvPicPr>
          <p:cNvPr id="609" name="Google Shape;609;p47" descr="line graph example"/>
          <p:cNvPicPr preferRelativeResize="0"/>
          <p:nvPr/>
        </p:nvPicPr>
        <p:blipFill rotWithShape="1">
          <a:blip r:embed="rId3">
            <a:alphaModFix/>
          </a:blip>
          <a:srcRect/>
          <a:stretch/>
        </p:blipFill>
        <p:spPr>
          <a:xfrm>
            <a:off x="6078884" y="493921"/>
            <a:ext cx="5895628" cy="2940878"/>
          </a:xfrm>
          <a:prstGeom prst="rect">
            <a:avLst/>
          </a:prstGeom>
          <a:noFill/>
          <a:ln>
            <a:noFill/>
          </a:ln>
        </p:spPr>
      </p:pic>
      <p:pic>
        <p:nvPicPr>
          <p:cNvPr id="610" name="Google Shape;610;p47"/>
          <p:cNvPicPr preferRelativeResize="0"/>
          <p:nvPr/>
        </p:nvPicPr>
        <p:blipFill rotWithShape="1">
          <a:blip r:embed="rId4">
            <a:alphaModFix/>
          </a:blip>
          <a:srcRect/>
          <a:stretch/>
        </p:blipFill>
        <p:spPr>
          <a:xfrm>
            <a:off x="569981" y="338966"/>
            <a:ext cx="4757393" cy="3805915"/>
          </a:xfrm>
          <a:prstGeom prst="rect">
            <a:avLst/>
          </a:prstGeom>
          <a:noFill/>
          <a:ln>
            <a:noFill/>
          </a:ln>
        </p:spPr>
      </p:pic>
      <p:pic>
        <p:nvPicPr>
          <p:cNvPr id="611" name="Google Shape;611;p47"/>
          <p:cNvPicPr preferRelativeResize="0"/>
          <p:nvPr/>
        </p:nvPicPr>
        <p:blipFill rotWithShape="1">
          <a:blip r:embed="rId5">
            <a:alphaModFix/>
          </a:blip>
          <a:srcRect/>
          <a:stretch/>
        </p:blipFill>
        <p:spPr>
          <a:xfrm>
            <a:off x="1098274" y="4144881"/>
            <a:ext cx="4229100" cy="1917700"/>
          </a:xfrm>
          <a:prstGeom prst="rect">
            <a:avLst/>
          </a:prstGeom>
          <a:noFill/>
          <a:ln>
            <a:noFill/>
          </a:ln>
        </p:spPr>
      </p:pic>
      <p:sp>
        <p:nvSpPr>
          <p:cNvPr id="2" name="Footer Placeholder 1"/>
          <p:cNvSpPr>
            <a:spLocks noGrp="1"/>
          </p:cNvSpPr>
          <p:nvPr>
            <p:ph type="ftr" idx="11"/>
          </p:nvPr>
        </p:nvSpPr>
        <p:spPr/>
        <p:txBody>
          <a:bodyPr/>
          <a:lstStyle/>
          <a:p>
            <a:r>
              <a:rPr lang="en-IN" smtClean="0"/>
              <a:t>116N54C301 (2023)</a:t>
            </a:r>
            <a:endParaRPr lang="en-IN"/>
          </a:p>
        </p:txBody>
      </p:sp>
    </p:spTree>
    <p:extLst>
      <p:ext uri="{BB962C8B-B14F-4D97-AF65-F5344CB8AC3E}">
        <p14:creationId xmlns:p14="http://schemas.microsoft.com/office/powerpoint/2010/main" val="28965326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8"/>
          <p:cNvSpPr txBox="1">
            <a:spLocks noGrp="1"/>
          </p:cNvSpPr>
          <p:nvPr>
            <p:ph type="title"/>
          </p:nvPr>
        </p:nvSpPr>
        <p:spPr>
          <a:xfrm>
            <a:off x="838200" y="116633"/>
            <a:ext cx="10515600" cy="943542"/>
          </a:xfrm>
          <a:prstGeom prst="rect">
            <a:avLst/>
          </a:prstGeom>
          <a:noFill/>
          <a:ln>
            <a:noFill/>
          </a:ln>
        </p:spPr>
        <p:txBody>
          <a:bodyPr spcFirstLastPara="1" wrap="square" lIns="91425" tIns="45700" rIns="91425" bIns="45700" anchor="ctr" anchorCtr="0">
            <a:normAutofit fontScale="90000"/>
          </a:bodyPr>
          <a:lstStyle/>
          <a:p>
            <a:pPr>
              <a:buSzPct val="33333"/>
            </a:pPr>
            <a:r>
              <a:rPr lang="en-US" b="1" dirty="0"/>
              <a:t>The Pie and Donut Charts: </a:t>
            </a:r>
            <a:br>
              <a:rPr lang="en-US" b="1" dirty="0"/>
            </a:br>
            <a:endParaRPr dirty="0"/>
          </a:p>
        </p:txBody>
      </p:sp>
      <p:sp>
        <p:nvSpPr>
          <p:cNvPr id="543" name="Google Shape;543;p38"/>
          <p:cNvSpPr txBox="1">
            <a:spLocks noGrp="1"/>
          </p:cNvSpPr>
          <p:nvPr>
            <p:ph type="body" idx="1"/>
          </p:nvPr>
        </p:nvSpPr>
        <p:spPr>
          <a:xfrm>
            <a:off x="838200" y="908720"/>
            <a:ext cx="10515600" cy="4502792"/>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dirty="0" smtClean="0"/>
              <a:t>A </a:t>
            </a:r>
            <a:r>
              <a:rPr lang="en-US" dirty="0"/>
              <a:t>pie chart (or a circle chart) is a circular statistical graphic, which is divided into slices to illustrate numerical proportion</a:t>
            </a:r>
            <a:r>
              <a:rPr lang="en-US" dirty="0" smtClean="0"/>
              <a:t>.</a:t>
            </a:r>
          </a:p>
          <a:p>
            <a:pPr lvl="0"/>
            <a:r>
              <a:rPr lang="en-US" dirty="0"/>
              <a:t>Donut charts can help clarify your data story by including a key takeaway in the center white space </a:t>
            </a:r>
            <a:endParaRPr dirty="0"/>
          </a:p>
          <a:p>
            <a:pPr marL="0" lvl="0" indent="0" algn="l" rtl="0">
              <a:lnSpc>
                <a:spcPct val="90000"/>
              </a:lnSpc>
              <a:spcBef>
                <a:spcPts val="1000"/>
              </a:spcBef>
              <a:spcAft>
                <a:spcPts val="0"/>
              </a:spcAft>
              <a:buSzPts val="1800"/>
              <a:buNone/>
            </a:pPr>
            <a:endParaRPr dirty="0"/>
          </a:p>
        </p:txBody>
      </p:sp>
      <p:sp>
        <p:nvSpPr>
          <p:cNvPr id="544" name="Google Shape;54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66</a:t>
            </a:fld>
            <a:endParaRPr/>
          </a:p>
        </p:txBody>
      </p:sp>
      <p:pic>
        <p:nvPicPr>
          <p:cNvPr id="545" name="Google Shape;545;p38"/>
          <p:cNvPicPr preferRelativeResize="0"/>
          <p:nvPr/>
        </p:nvPicPr>
        <p:blipFill rotWithShape="1">
          <a:blip r:embed="rId3">
            <a:alphaModFix/>
          </a:blip>
          <a:srcRect/>
          <a:stretch/>
        </p:blipFill>
        <p:spPr>
          <a:xfrm>
            <a:off x="156790" y="2740714"/>
            <a:ext cx="7030582" cy="3501059"/>
          </a:xfrm>
          <a:prstGeom prst="rect">
            <a:avLst/>
          </a:prstGeom>
          <a:noFill/>
          <a:ln>
            <a:noFill/>
          </a:ln>
        </p:spPr>
      </p:pic>
      <p:pic>
        <p:nvPicPr>
          <p:cNvPr id="546" name="Google Shape;546;p38"/>
          <p:cNvPicPr preferRelativeResize="0"/>
          <p:nvPr/>
        </p:nvPicPr>
        <p:blipFill rotWithShape="1">
          <a:blip r:embed="rId4">
            <a:alphaModFix/>
          </a:blip>
          <a:srcRect/>
          <a:stretch/>
        </p:blipFill>
        <p:spPr>
          <a:xfrm>
            <a:off x="5685184" y="2478274"/>
            <a:ext cx="5514008" cy="4243201"/>
          </a:xfrm>
          <a:prstGeom prst="rect">
            <a:avLst/>
          </a:prstGeom>
          <a:noFill/>
          <a:ln>
            <a:noFill/>
          </a:ln>
        </p:spPr>
      </p:pic>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9"/>
          <p:cNvSpPr txBox="1">
            <a:spLocks noGrp="1"/>
          </p:cNvSpPr>
          <p:nvPr>
            <p:ph type="title"/>
          </p:nvPr>
        </p:nvSpPr>
        <p:spPr>
          <a:xfrm>
            <a:off x="838200" y="365125"/>
            <a:ext cx="10515600" cy="69504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52" name="Google Shape;552;p39"/>
          <p:cNvSpPr txBox="1">
            <a:spLocks noGrp="1"/>
          </p:cNvSpPr>
          <p:nvPr>
            <p:ph type="body" idx="1"/>
          </p:nvPr>
        </p:nvSpPr>
        <p:spPr>
          <a:xfrm>
            <a:off x="838200" y="1060174"/>
            <a:ext cx="10810461" cy="4745090"/>
          </a:xfrm>
          <a:prstGeom prst="rect">
            <a:avLst/>
          </a:prstGeom>
          <a:noFill/>
          <a:ln>
            <a:noFill/>
          </a:ln>
        </p:spPr>
        <p:txBody>
          <a:bodyPr spcFirstLastPara="1" wrap="square" lIns="91425" tIns="45700" rIns="91425" bIns="45700" anchor="t" anchorCtr="0">
            <a:normAutofit fontScale="92500" lnSpcReduction="10000"/>
          </a:bodyPr>
          <a:lstStyle/>
          <a:p>
            <a:pPr marL="114300" lvl="0" indent="0" algn="l" rtl="0">
              <a:lnSpc>
                <a:spcPct val="90000"/>
              </a:lnSpc>
              <a:spcBef>
                <a:spcPts val="1000"/>
              </a:spcBef>
              <a:spcAft>
                <a:spcPts val="0"/>
              </a:spcAft>
              <a:buClr>
                <a:schemeClr val="dk1"/>
              </a:buClr>
              <a:buSzPct val="69498"/>
              <a:buNone/>
            </a:pPr>
            <a:r>
              <a:rPr lang="en-US" sz="3000" b="1" dirty="0"/>
              <a:t>The Pie and Donut Charts: </a:t>
            </a:r>
            <a:endParaRPr sz="3000" b="1" dirty="0"/>
          </a:p>
          <a:p>
            <a:pPr marL="457200" lvl="0" indent="-342900" algn="l" rtl="0">
              <a:lnSpc>
                <a:spcPct val="90000"/>
              </a:lnSpc>
              <a:spcBef>
                <a:spcPts val="1000"/>
              </a:spcBef>
              <a:spcAft>
                <a:spcPts val="0"/>
              </a:spcAft>
              <a:buClr>
                <a:schemeClr val="dk1"/>
              </a:buClr>
              <a:buSzPct val="55598"/>
              <a:buChar char="•"/>
            </a:pPr>
            <a:r>
              <a:rPr lang="en-US" sz="3500" b="1" dirty="0">
                <a:solidFill>
                  <a:srgbClr val="00B050"/>
                </a:solidFill>
              </a:rPr>
              <a:t>Advantages :</a:t>
            </a:r>
            <a:endParaRPr dirty="0"/>
          </a:p>
          <a:p>
            <a:pPr marL="457200" lvl="0" indent="-342900" algn="l" rtl="0">
              <a:lnSpc>
                <a:spcPct val="90000"/>
              </a:lnSpc>
              <a:spcBef>
                <a:spcPts val="1000"/>
              </a:spcBef>
              <a:spcAft>
                <a:spcPts val="0"/>
              </a:spcAft>
              <a:buSzPct val="69498"/>
              <a:buChar char="•"/>
            </a:pPr>
            <a:r>
              <a:rPr lang="en-US" dirty="0"/>
              <a:t>A simple and easy-to-understand picture.</a:t>
            </a:r>
            <a:endParaRPr dirty="0"/>
          </a:p>
          <a:p>
            <a:pPr marL="457200" lvl="0" indent="-342900" algn="l" rtl="0">
              <a:lnSpc>
                <a:spcPct val="90000"/>
              </a:lnSpc>
              <a:spcBef>
                <a:spcPts val="1000"/>
              </a:spcBef>
              <a:spcAft>
                <a:spcPts val="0"/>
              </a:spcAft>
              <a:buSzPct val="69498"/>
              <a:buChar char="•"/>
            </a:pPr>
            <a:r>
              <a:rPr lang="en-US" dirty="0"/>
              <a:t>It represents data visually as a fractional part of a whole, which can be an effective communication tool for the even uninformed audience.</a:t>
            </a:r>
            <a:endParaRPr dirty="0"/>
          </a:p>
          <a:p>
            <a:pPr marL="457200" lvl="0" indent="-342900" algn="l" rtl="0">
              <a:lnSpc>
                <a:spcPct val="90000"/>
              </a:lnSpc>
              <a:spcBef>
                <a:spcPts val="1000"/>
              </a:spcBef>
              <a:spcAft>
                <a:spcPts val="0"/>
              </a:spcAft>
              <a:buSzPct val="69498"/>
              <a:buChar char="•"/>
            </a:pPr>
            <a:r>
              <a:rPr lang="en-US" dirty="0"/>
              <a:t>It enables the audience to see a data comparison at a glance to make an immediate analysis or to understand information quickly.</a:t>
            </a:r>
            <a:endParaRPr dirty="0"/>
          </a:p>
          <a:p>
            <a:pPr marL="457200" lvl="0" indent="-342900" algn="l" rtl="0">
              <a:lnSpc>
                <a:spcPct val="90000"/>
              </a:lnSpc>
              <a:spcBef>
                <a:spcPts val="1000"/>
              </a:spcBef>
              <a:spcAft>
                <a:spcPts val="0"/>
              </a:spcAft>
              <a:buSzPct val="69498"/>
              <a:buChar char="•"/>
            </a:pPr>
            <a:r>
              <a:rPr lang="en-US" dirty="0"/>
              <a:t>The need for readers to examine or measure underlying numbers themselves can be removed by using this chart.</a:t>
            </a:r>
            <a:endParaRPr dirty="0"/>
          </a:p>
          <a:p>
            <a:pPr marL="457200" lvl="0" indent="-342900" algn="l" rtl="0">
              <a:lnSpc>
                <a:spcPct val="90000"/>
              </a:lnSpc>
              <a:spcBef>
                <a:spcPts val="1000"/>
              </a:spcBef>
              <a:spcAft>
                <a:spcPts val="0"/>
              </a:spcAft>
              <a:buSzPct val="69498"/>
              <a:buChar char="•"/>
            </a:pPr>
            <a:r>
              <a:rPr lang="en-US" dirty="0"/>
              <a:t>To emphasize points you want to make, you can manipulate pieces of data in the pie chart.</a:t>
            </a:r>
            <a:endParaRPr dirty="0"/>
          </a:p>
          <a:p>
            <a:pPr marL="457200" lvl="0" indent="-228600" algn="l" rtl="0">
              <a:lnSpc>
                <a:spcPct val="90000"/>
              </a:lnSpc>
              <a:spcBef>
                <a:spcPts val="1000"/>
              </a:spcBef>
              <a:spcAft>
                <a:spcPts val="0"/>
              </a:spcAft>
              <a:buClr>
                <a:schemeClr val="dk1"/>
              </a:buClr>
              <a:buSzPct val="69498"/>
              <a:buNone/>
            </a:pPr>
            <a:endParaRPr dirty="0"/>
          </a:p>
          <a:p>
            <a:pPr marL="0" lvl="0" indent="0" algn="l" rtl="0">
              <a:lnSpc>
                <a:spcPct val="90000"/>
              </a:lnSpc>
              <a:spcBef>
                <a:spcPts val="1000"/>
              </a:spcBef>
              <a:spcAft>
                <a:spcPts val="0"/>
              </a:spcAft>
              <a:buSzPct val="69498"/>
              <a:buNone/>
            </a:pPr>
            <a:endParaRPr dirty="0"/>
          </a:p>
        </p:txBody>
      </p:sp>
      <p:sp>
        <p:nvSpPr>
          <p:cNvPr id="553" name="Google Shape;5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67</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0"/>
          <p:cNvSpPr txBox="1">
            <a:spLocks noGrp="1"/>
          </p:cNvSpPr>
          <p:nvPr>
            <p:ph type="title"/>
          </p:nvPr>
        </p:nvSpPr>
        <p:spPr>
          <a:xfrm>
            <a:off x="838200" y="365125"/>
            <a:ext cx="10515600" cy="69504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59" name="Google Shape;559;p40"/>
          <p:cNvSpPr txBox="1">
            <a:spLocks noGrp="1"/>
          </p:cNvSpPr>
          <p:nvPr>
            <p:ph type="body" idx="1"/>
          </p:nvPr>
        </p:nvSpPr>
        <p:spPr>
          <a:xfrm>
            <a:off x="838200" y="1060174"/>
            <a:ext cx="10810461" cy="4351338"/>
          </a:xfrm>
          <a:prstGeom prst="rect">
            <a:avLst/>
          </a:prstGeom>
          <a:noFill/>
          <a:ln>
            <a:noFill/>
          </a:ln>
        </p:spPr>
        <p:txBody>
          <a:bodyPr spcFirstLastPara="1" wrap="square" lIns="91425" tIns="45700" rIns="91425" bIns="45700" anchor="t" anchorCtr="0">
            <a:normAutofit fontScale="92500" lnSpcReduction="10000"/>
          </a:bodyPr>
          <a:lstStyle/>
          <a:p>
            <a:pPr marL="114300" lvl="0" indent="0" algn="l" rtl="0">
              <a:lnSpc>
                <a:spcPct val="90000"/>
              </a:lnSpc>
              <a:spcBef>
                <a:spcPts val="1000"/>
              </a:spcBef>
              <a:spcAft>
                <a:spcPts val="0"/>
              </a:spcAft>
              <a:buClr>
                <a:schemeClr val="dk1"/>
              </a:buClr>
              <a:buSzPct val="69498"/>
              <a:buNone/>
            </a:pPr>
            <a:r>
              <a:rPr lang="en-US" sz="3000" b="1" dirty="0"/>
              <a:t>The Pie and Donut Charts: </a:t>
            </a:r>
            <a:endParaRPr sz="3000" b="1" dirty="0"/>
          </a:p>
          <a:p>
            <a:pPr marL="457200" lvl="0" indent="-342900" algn="l" rtl="0">
              <a:lnSpc>
                <a:spcPct val="90000"/>
              </a:lnSpc>
              <a:spcBef>
                <a:spcPts val="1000"/>
              </a:spcBef>
              <a:spcAft>
                <a:spcPts val="0"/>
              </a:spcAft>
              <a:buClr>
                <a:schemeClr val="dk1"/>
              </a:buClr>
              <a:buSzPct val="55598"/>
              <a:buChar char="•"/>
            </a:pPr>
            <a:r>
              <a:rPr lang="en-US" sz="3500" b="1" dirty="0">
                <a:solidFill>
                  <a:srgbClr val="FF0000"/>
                </a:solidFill>
              </a:rPr>
              <a:t>Limitations:</a:t>
            </a:r>
            <a:endParaRPr dirty="0"/>
          </a:p>
          <a:p>
            <a:pPr marL="457200" lvl="0" indent="-342900" algn="l" rtl="0">
              <a:lnSpc>
                <a:spcPct val="90000"/>
              </a:lnSpc>
              <a:spcBef>
                <a:spcPts val="1000"/>
              </a:spcBef>
              <a:spcAft>
                <a:spcPts val="0"/>
              </a:spcAft>
              <a:buSzPct val="69498"/>
              <a:buChar char="•"/>
            </a:pPr>
            <a:r>
              <a:rPr lang="en-US" dirty="0"/>
              <a:t>They cannot show more than a few values, because as the number of values shown increases, the size of each segment/slice becomes smaller. This makes them unsuitable for large amounts of data.</a:t>
            </a:r>
            <a:endParaRPr dirty="0"/>
          </a:p>
          <a:p>
            <a:pPr marL="457200" lvl="0" indent="-342900" algn="l" rtl="0">
              <a:lnSpc>
                <a:spcPct val="90000"/>
              </a:lnSpc>
              <a:spcBef>
                <a:spcPts val="1000"/>
              </a:spcBef>
              <a:spcAft>
                <a:spcPts val="0"/>
              </a:spcAft>
              <a:buSzPct val="69498"/>
              <a:buChar char="•"/>
            </a:pPr>
            <a:r>
              <a:rPr lang="en-US" dirty="0"/>
              <a:t>They take up more space than their alternatives, like a 100% Stacked Bar Chart for example. Mainly due to their size and for the usual need for a legend.</a:t>
            </a:r>
            <a:endParaRPr dirty="0"/>
          </a:p>
          <a:p>
            <a:pPr marL="457200" lvl="0" indent="-342900" algn="l" rtl="0">
              <a:lnSpc>
                <a:spcPct val="90000"/>
              </a:lnSpc>
              <a:spcBef>
                <a:spcPts val="1000"/>
              </a:spcBef>
              <a:spcAft>
                <a:spcPts val="0"/>
              </a:spcAft>
              <a:buSzPct val="69498"/>
              <a:buChar char="•"/>
            </a:pPr>
            <a:r>
              <a:rPr lang="en-US" dirty="0"/>
              <a:t>They are not great for making accurate comparisons between groups of Pie Charts. This being that it is harder to distinguish the size of items via area when it is for length.</a:t>
            </a:r>
            <a:endParaRPr dirty="0"/>
          </a:p>
          <a:p>
            <a:pPr marL="0" lvl="0" indent="0" algn="l" rtl="0">
              <a:lnSpc>
                <a:spcPct val="90000"/>
              </a:lnSpc>
              <a:spcBef>
                <a:spcPts val="1000"/>
              </a:spcBef>
              <a:spcAft>
                <a:spcPts val="0"/>
              </a:spcAft>
              <a:buSzPct val="69498"/>
              <a:buNone/>
            </a:pPr>
            <a:endParaRPr dirty="0"/>
          </a:p>
        </p:txBody>
      </p:sp>
      <p:sp>
        <p:nvSpPr>
          <p:cNvPr id="560" name="Google Shape;560;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68</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69</a:t>
            </a:fld>
            <a:endParaRPr/>
          </a:p>
        </p:txBody>
      </p:sp>
      <p:pic>
        <p:nvPicPr>
          <p:cNvPr id="566" name="Google Shape;566;p41"/>
          <p:cNvPicPr preferRelativeResize="0"/>
          <p:nvPr/>
        </p:nvPicPr>
        <p:blipFill rotWithShape="1">
          <a:blip r:embed="rId3">
            <a:alphaModFix/>
          </a:blip>
          <a:srcRect/>
          <a:stretch/>
        </p:blipFill>
        <p:spPr>
          <a:xfrm>
            <a:off x="695400" y="1556792"/>
            <a:ext cx="4461321" cy="3169886"/>
          </a:xfrm>
          <a:prstGeom prst="rect">
            <a:avLst/>
          </a:prstGeom>
          <a:noFill/>
          <a:ln>
            <a:noFill/>
          </a:ln>
        </p:spPr>
      </p:pic>
      <p:pic>
        <p:nvPicPr>
          <p:cNvPr id="567" name="Google Shape;567;p41"/>
          <p:cNvPicPr preferRelativeResize="0"/>
          <p:nvPr/>
        </p:nvPicPr>
        <p:blipFill rotWithShape="1">
          <a:blip r:embed="rId4">
            <a:alphaModFix/>
          </a:blip>
          <a:srcRect/>
          <a:stretch/>
        </p:blipFill>
        <p:spPr>
          <a:xfrm>
            <a:off x="5879976" y="1278497"/>
            <a:ext cx="5984123" cy="3726476"/>
          </a:xfrm>
          <a:prstGeom prst="rect">
            <a:avLst/>
          </a:prstGeom>
          <a:noFill/>
          <a:ln>
            <a:noFill/>
          </a:ln>
        </p:spPr>
      </p:pic>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838200" y="1435207"/>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228600" algn="l" rtl="0">
              <a:lnSpc>
                <a:spcPct val="90000"/>
              </a:lnSpc>
              <a:spcBef>
                <a:spcPts val="500"/>
              </a:spcBef>
              <a:spcAft>
                <a:spcPts val="0"/>
              </a:spcAft>
              <a:buClr>
                <a:schemeClr val="dk1"/>
              </a:buClr>
              <a:buSzPts val="2400"/>
              <a:buChar char="•"/>
            </a:pPr>
            <a:r>
              <a:rPr lang="en-US" b="1" dirty="0">
                <a:latin typeface="Times New Roman"/>
                <a:ea typeface="Times New Roman"/>
                <a:cs typeface="Times New Roman"/>
                <a:sym typeface="Times New Roman"/>
              </a:rPr>
              <a:t>65% of the audience is visual learner</a:t>
            </a:r>
            <a:endParaRPr b="1" dirty="0">
              <a:latin typeface="Times New Roman"/>
              <a:ea typeface="Times New Roman"/>
              <a:cs typeface="Times New Roman"/>
              <a:sym typeface="Times New Roman"/>
            </a:endParaRPr>
          </a:p>
          <a:p>
            <a:pPr marL="685800" lvl="1" indent="-1905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Easy 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a:t>
            </a:r>
            <a:r>
              <a:rPr lang="en-US" sz="2600" b="1" dirty="0" smtClean="0">
                <a:solidFill>
                  <a:schemeClr val="accent2">
                    <a:lumMod val="50000"/>
                  </a:schemeClr>
                </a:solidFill>
                <a:latin typeface="Times New Roman"/>
                <a:ea typeface="Times New Roman"/>
                <a:cs typeface="Times New Roman"/>
                <a:sym typeface="Times New Roman"/>
              </a:rPr>
              <a:t>compared </a:t>
            </a:r>
            <a:r>
              <a:rPr lang="en-US" sz="2400" b="1" dirty="0" smtClean="0">
                <a:solidFill>
                  <a:schemeClr val="accent2">
                    <a:lumMod val="60000"/>
                    <a:lumOff val="40000"/>
                  </a:schemeClr>
                </a:solidFill>
                <a:latin typeface="Times New Roman"/>
                <a:ea typeface="Times New Roman"/>
                <a:cs typeface="Times New Roman"/>
                <a:sym typeface="Times New Roman"/>
              </a:rPr>
              <a:t>to  20</a:t>
            </a:r>
            <a:r>
              <a:rPr lang="en-US" sz="2400" b="1" dirty="0">
                <a:solidFill>
                  <a:schemeClr val="accent2">
                    <a:lumMod val="60000"/>
                    <a:lumOff val="40000"/>
                  </a:schemeClr>
                </a:solidFill>
                <a:latin typeface="Times New Roman"/>
                <a:ea typeface="Times New Roman"/>
                <a:cs typeface="Times New Roman"/>
                <a:sym typeface="Times New Roman"/>
              </a:rPr>
              <a:t>%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smtClean="0">
                <a:solidFill>
                  <a:schemeClr val="accent2">
                    <a:lumMod val="40000"/>
                    <a:lumOff val="60000"/>
                  </a:schemeClr>
                </a:solidFill>
                <a:latin typeface="Times New Roman"/>
                <a:ea typeface="Times New Roman"/>
                <a:cs typeface="Times New Roman"/>
                <a:sym typeface="Times New Roman"/>
              </a:rPr>
              <a:t>0</a:t>
            </a:r>
            <a:r>
              <a:rPr lang="en-US" b="1" dirty="0">
                <a:solidFill>
                  <a:schemeClr val="accent2">
                    <a:lumMod val="40000"/>
                    <a:lumOff val="60000"/>
                  </a:schemeClr>
                </a:solidFill>
                <a:latin typeface="Times New Roman"/>
                <a:ea typeface="Times New Roman"/>
                <a:cs typeface="Times New Roman"/>
                <a:sym typeface="Times New Roman"/>
              </a:rPr>
              <a:t>% of what we hear</a:t>
            </a:r>
            <a:endParaRPr b="1" dirty="0">
              <a:solidFill>
                <a:schemeClr val="accent2">
                  <a:lumMod val="40000"/>
                  <a:lumOff val="60000"/>
                </a:schemeClr>
              </a:solidFill>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It takes </a:t>
            </a:r>
            <a:r>
              <a:rPr lang="en-US" b="1" u="sng" dirty="0">
                <a:latin typeface="Times New Roman"/>
                <a:ea typeface="Times New Roman"/>
                <a:cs typeface="Times New Roman"/>
                <a:sym typeface="Times New Roman"/>
              </a:rPr>
              <a:t>just </a:t>
            </a:r>
            <a:r>
              <a:rPr lang="en-US" b="1" u="sng" dirty="0" smtClean="0">
                <a:latin typeface="Times New Roman"/>
                <a:ea typeface="Times New Roman"/>
                <a:cs typeface="Times New Roman"/>
                <a:sym typeface="Times New Roman"/>
              </a:rPr>
              <a:t>1/10 seconds </a:t>
            </a:r>
            <a:r>
              <a:rPr lang="en-US" b="1" dirty="0">
                <a:latin typeface="Times New Roman"/>
                <a:ea typeface="Times New Roman"/>
                <a:cs typeface="Times New Roman"/>
                <a:sym typeface="Times New Roman"/>
              </a:rPr>
              <a:t>for brain to process as an image </a:t>
            </a:r>
            <a:endParaRPr b="1"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SzPts val="1800"/>
              <a:buFont typeface="Times New Roman"/>
              <a:buChar char="•"/>
            </a:pPr>
            <a:r>
              <a:rPr lang="en-US" b="1" dirty="0">
                <a:latin typeface="Times New Roman"/>
                <a:ea typeface="Times New Roman"/>
                <a:cs typeface="Times New Roman"/>
                <a:sym typeface="Times New Roman"/>
              </a:rPr>
              <a:t>Pictures would help in </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Decision making</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Uncovering patterns and </a:t>
            </a:r>
            <a:r>
              <a:rPr lang="en-US" dirty="0" smtClean="0">
                <a:latin typeface="Times New Roman"/>
                <a:ea typeface="Times New Roman"/>
                <a:cs typeface="Times New Roman"/>
                <a:sym typeface="Times New Roman"/>
              </a:rPr>
              <a:t>trends</a:t>
            </a:r>
            <a:endParaRPr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dirty="0">
                <a:latin typeface="Times New Roman"/>
                <a:ea typeface="Times New Roman"/>
                <a:cs typeface="Times New Roman"/>
                <a:sym typeface="Times New Roman"/>
              </a:rPr>
              <a:t>Presenting arguments or telling story  </a:t>
            </a:r>
            <a:endParaRPr dirty="0">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Treemap an alterative to pie</a:t>
            </a:r>
            <a:endParaRPr/>
          </a:p>
        </p:txBody>
      </p:sp>
      <p:sp>
        <p:nvSpPr>
          <p:cNvPr id="573" name="Google Shape;57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70</a:t>
            </a:fld>
            <a:endParaRPr/>
          </a:p>
        </p:txBody>
      </p:sp>
      <p:pic>
        <p:nvPicPr>
          <p:cNvPr id="574" name="Google Shape;574;p42"/>
          <p:cNvPicPr preferRelativeResize="0"/>
          <p:nvPr/>
        </p:nvPicPr>
        <p:blipFill rotWithShape="1">
          <a:blip r:embed="rId3">
            <a:alphaModFix/>
          </a:blip>
          <a:srcRect/>
          <a:stretch/>
        </p:blipFill>
        <p:spPr>
          <a:xfrm>
            <a:off x="6677156" y="1526006"/>
            <a:ext cx="5001322" cy="2663042"/>
          </a:xfrm>
          <a:prstGeom prst="rect">
            <a:avLst/>
          </a:prstGeom>
          <a:noFill/>
          <a:ln>
            <a:noFill/>
          </a:ln>
        </p:spPr>
      </p:pic>
      <p:pic>
        <p:nvPicPr>
          <p:cNvPr id="575" name="Google Shape;575;p42"/>
          <p:cNvPicPr preferRelativeResize="0"/>
          <p:nvPr/>
        </p:nvPicPr>
        <p:blipFill rotWithShape="1">
          <a:blip r:embed="rId4">
            <a:alphaModFix/>
          </a:blip>
          <a:srcRect/>
          <a:stretch/>
        </p:blipFill>
        <p:spPr>
          <a:xfrm>
            <a:off x="129806" y="1526006"/>
            <a:ext cx="6386351" cy="4152873"/>
          </a:xfrm>
          <a:prstGeom prst="rect">
            <a:avLst/>
          </a:prstGeom>
          <a:noFill/>
          <a:ln>
            <a:noFill/>
          </a:ln>
        </p:spPr>
      </p:pic>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3"/>
          <p:cNvSpPr txBox="1">
            <a:spLocks noGrp="1"/>
          </p:cNvSpPr>
          <p:nvPr>
            <p:ph type="title"/>
          </p:nvPr>
        </p:nvSpPr>
        <p:spPr>
          <a:xfrm>
            <a:off x="838200" y="365126"/>
            <a:ext cx="10515600" cy="642040"/>
          </a:xfrm>
          <a:prstGeom prst="rect">
            <a:avLst/>
          </a:prstGeom>
          <a:noFill/>
          <a:ln>
            <a:noFill/>
          </a:ln>
        </p:spPr>
        <p:txBody>
          <a:bodyPr spcFirstLastPara="1" wrap="square" lIns="91425" tIns="45700" rIns="91425" bIns="45700" anchor="ctr" anchorCtr="0">
            <a:normAutofit fontScale="90000"/>
          </a:bodyPr>
          <a:lstStyle/>
          <a:p>
            <a:pPr>
              <a:buSzPct val="33333"/>
            </a:pPr>
            <a:r>
              <a:rPr lang="en-US" b="1" dirty="0"/>
              <a:t>The Scatter Plot</a:t>
            </a:r>
            <a:br>
              <a:rPr lang="en-US" b="1" dirty="0"/>
            </a:br>
            <a:endParaRPr dirty="0"/>
          </a:p>
        </p:txBody>
      </p:sp>
      <p:sp>
        <p:nvSpPr>
          <p:cNvPr id="581" name="Google Shape;581;p43"/>
          <p:cNvSpPr txBox="1">
            <a:spLocks noGrp="1"/>
          </p:cNvSpPr>
          <p:nvPr>
            <p:ph type="body" idx="1"/>
          </p:nvPr>
        </p:nvSpPr>
        <p:spPr>
          <a:xfrm>
            <a:off x="838200" y="548680"/>
            <a:ext cx="10515600" cy="485539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dirty="0"/>
          </a:p>
        </p:txBody>
      </p:sp>
      <p:sp>
        <p:nvSpPr>
          <p:cNvPr id="582" name="Google Shape;58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71</a:t>
            </a:fld>
            <a:endParaRPr/>
          </a:p>
        </p:txBody>
      </p:sp>
      <p:sp>
        <p:nvSpPr>
          <p:cNvPr id="2" name="Footer Placeholder 1"/>
          <p:cNvSpPr>
            <a:spLocks noGrp="1"/>
          </p:cNvSpPr>
          <p:nvPr>
            <p:ph type="ftr" idx="11"/>
          </p:nvPr>
        </p:nvSpPr>
        <p:spPr/>
        <p:txBody>
          <a:bodyPr/>
          <a:lstStyle/>
          <a:p>
            <a:r>
              <a:rPr lang="en-IN" smtClean="0"/>
              <a:t>116N54C301 (2023)</a:t>
            </a:r>
            <a:endParaRPr lang="en-IN"/>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8" y="735324"/>
            <a:ext cx="9001000" cy="5069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3"/>
          <p:cNvSpPr txBox="1">
            <a:spLocks noGrp="1"/>
          </p:cNvSpPr>
          <p:nvPr>
            <p:ph type="title"/>
          </p:nvPr>
        </p:nvSpPr>
        <p:spPr>
          <a:xfrm>
            <a:off x="838200" y="365126"/>
            <a:ext cx="10515600" cy="6420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81" name="Google Shape;581;p43"/>
          <p:cNvSpPr txBox="1">
            <a:spLocks noGrp="1"/>
          </p:cNvSpPr>
          <p:nvPr>
            <p:ph type="body" idx="1"/>
          </p:nvPr>
        </p:nvSpPr>
        <p:spPr>
          <a:xfrm>
            <a:off x="838200" y="1052736"/>
            <a:ext cx="10515600" cy="547260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sz="3200" b="1" dirty="0"/>
              <a:t>The Scatter Plot</a:t>
            </a:r>
            <a:endParaRPr sz="3200" b="1" dirty="0"/>
          </a:p>
          <a:p>
            <a:pPr indent="-457200" algn="just"/>
            <a:r>
              <a:rPr lang="en-US" dirty="0"/>
              <a:t>Scatter plots are an effective way to visualize numerical variables to compare measures and quickly identify patterns, trends, concentrations (clusters), and outliers. </a:t>
            </a:r>
            <a:endParaRPr lang="en-US" dirty="0" smtClean="0"/>
          </a:p>
          <a:p>
            <a:pPr indent="-457200" algn="just"/>
            <a:r>
              <a:rPr lang="en-US" dirty="0" smtClean="0"/>
              <a:t>These </a:t>
            </a:r>
            <a:r>
              <a:rPr lang="en-US" dirty="0"/>
              <a:t>charts can give viewers a sense of where to focus discovery efforts further and are best used to investigate relationships between variables. </a:t>
            </a:r>
            <a:endParaRPr lang="en-US" dirty="0" smtClean="0"/>
          </a:p>
          <a:p>
            <a:pPr indent="-457200" algn="just"/>
            <a:r>
              <a:rPr lang="en-US" dirty="0" smtClean="0"/>
              <a:t>Scatter </a:t>
            </a:r>
            <a:r>
              <a:rPr lang="en-US" dirty="0"/>
              <a:t>plots are particularly useful when exploring statistical relationships such as linear regression. </a:t>
            </a:r>
            <a:endParaRPr lang="en-US" dirty="0" smtClean="0"/>
          </a:p>
          <a:p>
            <a:pPr indent="-457200" algn="just"/>
            <a:r>
              <a:rPr lang="en-US" dirty="0" smtClean="0"/>
              <a:t>Use a scatter plot to determine whether or not two variables have a relationship or correlation.</a:t>
            </a:r>
          </a:p>
          <a:p>
            <a:pPr marL="0" indent="0" algn="just">
              <a:buNone/>
            </a:pPr>
            <a:endParaRPr dirty="0"/>
          </a:p>
        </p:txBody>
      </p:sp>
      <p:sp>
        <p:nvSpPr>
          <p:cNvPr id="582" name="Google Shape;58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72</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extLst>
      <p:ext uri="{BB962C8B-B14F-4D97-AF65-F5344CB8AC3E}">
        <p14:creationId xmlns:p14="http://schemas.microsoft.com/office/powerpoint/2010/main" val="7658955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4"/>
          <p:cNvSpPr txBox="1">
            <a:spLocks noGrp="1"/>
          </p:cNvSpPr>
          <p:nvPr>
            <p:ph type="title"/>
          </p:nvPr>
        </p:nvSpPr>
        <p:spPr>
          <a:xfrm>
            <a:off x="838200" y="365126"/>
            <a:ext cx="10515600" cy="6420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89" name="Google Shape;589;p44"/>
          <p:cNvSpPr txBox="1">
            <a:spLocks noGrp="1"/>
          </p:cNvSpPr>
          <p:nvPr>
            <p:ph type="body" idx="1"/>
          </p:nvPr>
        </p:nvSpPr>
        <p:spPr>
          <a:xfrm>
            <a:off x="838200" y="1216025"/>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sz="3200" b="1" dirty="0"/>
              <a:t>The Scatter Plot</a:t>
            </a:r>
            <a:endParaRPr sz="3200" b="1" dirty="0"/>
          </a:p>
          <a:p>
            <a:pPr marL="0" lvl="0" indent="0" algn="l" rtl="0">
              <a:lnSpc>
                <a:spcPct val="90000"/>
              </a:lnSpc>
              <a:spcBef>
                <a:spcPts val="1000"/>
              </a:spcBef>
              <a:spcAft>
                <a:spcPts val="0"/>
              </a:spcAft>
              <a:buSzPts val="1800"/>
              <a:buNone/>
            </a:pPr>
            <a:r>
              <a:rPr lang="en-US" sz="3600" dirty="0">
                <a:solidFill>
                  <a:srgbClr val="00B050"/>
                </a:solidFill>
              </a:rPr>
              <a:t> Advantages:</a:t>
            </a:r>
            <a:endParaRPr dirty="0"/>
          </a:p>
          <a:p>
            <a:pPr marL="457200" lvl="0" indent="-342900" algn="l" rtl="0">
              <a:lnSpc>
                <a:spcPct val="90000"/>
              </a:lnSpc>
              <a:spcBef>
                <a:spcPts val="1000"/>
              </a:spcBef>
              <a:spcAft>
                <a:spcPts val="0"/>
              </a:spcAft>
              <a:buClr>
                <a:schemeClr val="dk1"/>
              </a:buClr>
              <a:buSzPts val="1800"/>
              <a:buChar char="•"/>
            </a:pPr>
            <a:r>
              <a:rPr lang="en-US" dirty="0"/>
              <a:t>It shows the relationship between two variables.</a:t>
            </a:r>
            <a:endParaRPr dirty="0"/>
          </a:p>
          <a:p>
            <a:pPr marL="457200" lvl="0" indent="-342900" algn="l" rtl="0">
              <a:lnSpc>
                <a:spcPct val="90000"/>
              </a:lnSpc>
              <a:spcBef>
                <a:spcPts val="1000"/>
              </a:spcBef>
              <a:spcAft>
                <a:spcPts val="0"/>
              </a:spcAft>
              <a:buClr>
                <a:schemeClr val="dk1"/>
              </a:buClr>
              <a:buSzPts val="1800"/>
              <a:buChar char="•"/>
            </a:pPr>
            <a:r>
              <a:rPr lang="en-US" dirty="0"/>
              <a:t>It is the best method to show you a non-linear pattern.</a:t>
            </a:r>
            <a:endParaRPr dirty="0"/>
          </a:p>
          <a:p>
            <a:pPr marL="457200" lvl="0" indent="-342900" algn="l" rtl="0">
              <a:lnSpc>
                <a:spcPct val="90000"/>
              </a:lnSpc>
              <a:spcBef>
                <a:spcPts val="1000"/>
              </a:spcBef>
              <a:spcAft>
                <a:spcPts val="0"/>
              </a:spcAft>
              <a:buClr>
                <a:schemeClr val="dk1"/>
              </a:buClr>
              <a:buSzPts val="1800"/>
              <a:buChar char="•"/>
            </a:pPr>
            <a:r>
              <a:rPr lang="en-US" dirty="0"/>
              <a:t>The range of data flow, like the maximum and minimum value, can be determined.</a:t>
            </a:r>
            <a:endParaRPr dirty="0"/>
          </a:p>
          <a:p>
            <a:pPr marL="457200" lvl="0" indent="-342900" algn="l" rtl="0">
              <a:lnSpc>
                <a:spcPct val="90000"/>
              </a:lnSpc>
              <a:spcBef>
                <a:spcPts val="1000"/>
              </a:spcBef>
              <a:spcAft>
                <a:spcPts val="0"/>
              </a:spcAft>
              <a:buClr>
                <a:schemeClr val="dk1"/>
              </a:buClr>
              <a:buSzPts val="1800"/>
              <a:buChar char="•"/>
            </a:pPr>
            <a:r>
              <a:rPr lang="en-US" dirty="0"/>
              <a:t>Patterns are easy to observe.</a:t>
            </a:r>
            <a:endParaRPr dirty="0"/>
          </a:p>
          <a:p>
            <a:pPr marL="457200" lvl="0" indent="-342900" algn="l" rtl="0">
              <a:lnSpc>
                <a:spcPct val="90000"/>
              </a:lnSpc>
              <a:spcBef>
                <a:spcPts val="1000"/>
              </a:spcBef>
              <a:spcAft>
                <a:spcPts val="0"/>
              </a:spcAft>
              <a:buClr>
                <a:schemeClr val="dk1"/>
              </a:buClr>
              <a:buSzPts val="1800"/>
              <a:buChar char="•"/>
            </a:pPr>
            <a:r>
              <a:rPr lang="en-US" dirty="0"/>
              <a:t>Plotting the diagram is simple.</a:t>
            </a: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p:txBody>
      </p:sp>
      <p:sp>
        <p:nvSpPr>
          <p:cNvPr id="590" name="Google Shape;59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73</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5"/>
          <p:cNvSpPr txBox="1">
            <a:spLocks noGrp="1"/>
          </p:cNvSpPr>
          <p:nvPr>
            <p:ph type="title"/>
          </p:nvPr>
        </p:nvSpPr>
        <p:spPr>
          <a:xfrm>
            <a:off x="838200" y="365126"/>
            <a:ext cx="10515600" cy="6420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596" name="Google Shape;596;p45"/>
          <p:cNvSpPr txBox="1">
            <a:spLocks noGrp="1"/>
          </p:cNvSpPr>
          <p:nvPr>
            <p:ph type="body" idx="1"/>
          </p:nvPr>
        </p:nvSpPr>
        <p:spPr>
          <a:xfrm>
            <a:off x="838200" y="1216025"/>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b="1" dirty="0"/>
              <a:t>The Scatter Plot</a:t>
            </a:r>
            <a:endParaRPr b="1" dirty="0"/>
          </a:p>
          <a:p>
            <a:pPr marL="0" lvl="0" indent="0" algn="l" rtl="0">
              <a:lnSpc>
                <a:spcPct val="90000"/>
              </a:lnSpc>
              <a:spcBef>
                <a:spcPts val="1000"/>
              </a:spcBef>
              <a:spcAft>
                <a:spcPts val="0"/>
              </a:spcAft>
              <a:buSzPts val="1800"/>
              <a:buNone/>
            </a:pPr>
            <a:r>
              <a:rPr lang="en-US" sz="3600" dirty="0" smtClean="0">
                <a:solidFill>
                  <a:srgbClr val="FF0000"/>
                </a:solidFill>
              </a:rPr>
              <a:t>Limitations</a:t>
            </a:r>
            <a:r>
              <a:rPr lang="en-US" sz="3600" dirty="0">
                <a:solidFill>
                  <a:srgbClr val="FF0000"/>
                </a:solidFill>
              </a:rPr>
              <a:t>:</a:t>
            </a:r>
            <a:endParaRPr dirty="0"/>
          </a:p>
          <a:p>
            <a:pPr marL="457200" lvl="0" indent="-342900" algn="l" rtl="0">
              <a:lnSpc>
                <a:spcPct val="90000"/>
              </a:lnSpc>
              <a:spcBef>
                <a:spcPts val="1000"/>
              </a:spcBef>
              <a:spcAft>
                <a:spcPts val="0"/>
              </a:spcAft>
              <a:buClr>
                <a:schemeClr val="dk1"/>
              </a:buClr>
              <a:buSzPts val="1800"/>
              <a:buChar char="•"/>
            </a:pPr>
            <a:r>
              <a:rPr lang="en-US" dirty="0"/>
              <a:t>Scatter plot does not show the relationship for more than two variables.</a:t>
            </a:r>
            <a:endParaRPr dirty="0"/>
          </a:p>
          <a:p>
            <a:pPr marL="457200" lvl="0" indent="-342900" algn="l" rtl="0">
              <a:lnSpc>
                <a:spcPct val="90000"/>
              </a:lnSpc>
              <a:spcBef>
                <a:spcPts val="1000"/>
              </a:spcBef>
              <a:spcAft>
                <a:spcPts val="0"/>
              </a:spcAft>
              <a:buClr>
                <a:schemeClr val="dk1"/>
              </a:buClr>
              <a:buSzPts val="1800"/>
              <a:buChar char="•"/>
            </a:pPr>
            <a:r>
              <a:rPr lang="en-US" dirty="0"/>
              <a:t>Scatter plots are unable to give the exact extent of correlation.</a:t>
            </a:r>
            <a:endParaRPr dirty="0"/>
          </a:p>
          <a:p>
            <a:pPr marL="457200" lvl="0" indent="-342900" algn="l" rtl="0">
              <a:lnSpc>
                <a:spcPct val="90000"/>
              </a:lnSpc>
              <a:spcBef>
                <a:spcPts val="1000"/>
              </a:spcBef>
              <a:spcAft>
                <a:spcPts val="0"/>
              </a:spcAft>
              <a:buClr>
                <a:schemeClr val="dk1"/>
              </a:buClr>
              <a:buSzPts val="1800"/>
              <a:buChar char="•"/>
            </a:pPr>
            <a:r>
              <a:rPr lang="en-US" dirty="0"/>
              <a:t>Scatter plot doesn't show the quantitative measure of the relationship between the two variables.</a:t>
            </a:r>
            <a:endParaRPr dirty="0"/>
          </a:p>
          <a:p>
            <a:pPr marL="0" lvl="0" indent="0" algn="l" rtl="0">
              <a:lnSpc>
                <a:spcPct val="90000"/>
              </a:lnSpc>
              <a:spcBef>
                <a:spcPts val="1000"/>
              </a:spcBef>
              <a:spcAft>
                <a:spcPts val="0"/>
              </a:spcAft>
              <a:buSzPts val="1800"/>
              <a:buNone/>
            </a:pPr>
            <a:endParaRPr dirty="0"/>
          </a:p>
          <a:p>
            <a:pPr marL="0" lvl="0" indent="0" algn="l" rtl="0">
              <a:lnSpc>
                <a:spcPct val="90000"/>
              </a:lnSpc>
              <a:spcBef>
                <a:spcPts val="1000"/>
              </a:spcBef>
              <a:spcAft>
                <a:spcPts val="0"/>
              </a:spcAft>
              <a:buSzPts val="1800"/>
              <a:buNone/>
            </a:pPr>
            <a:endParaRPr dirty="0"/>
          </a:p>
        </p:txBody>
      </p:sp>
      <p:sp>
        <p:nvSpPr>
          <p:cNvPr id="597" name="Google Shape;59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74</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75</a:t>
            </a:fld>
            <a:endParaRPr/>
          </a:p>
        </p:txBody>
      </p:sp>
      <p:pic>
        <p:nvPicPr>
          <p:cNvPr id="603" name="Google Shape;603;p46"/>
          <p:cNvPicPr preferRelativeResize="0"/>
          <p:nvPr/>
        </p:nvPicPr>
        <p:blipFill rotWithShape="1">
          <a:blip r:embed="rId3">
            <a:alphaModFix/>
          </a:blip>
          <a:srcRect/>
          <a:stretch/>
        </p:blipFill>
        <p:spPr>
          <a:xfrm>
            <a:off x="543339" y="670684"/>
            <a:ext cx="5868228" cy="5868228"/>
          </a:xfrm>
          <a:prstGeom prst="rect">
            <a:avLst/>
          </a:prstGeom>
          <a:noFill/>
          <a:ln>
            <a:noFill/>
          </a:ln>
        </p:spPr>
      </p:pic>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8"/>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a:buSzPct val="33333"/>
            </a:pPr>
            <a:r>
              <a:rPr lang="en-US" b="1" dirty="0"/>
              <a:t>The Packed Bubble Chart</a:t>
            </a:r>
            <a:br>
              <a:rPr lang="en-US" b="1" dirty="0"/>
            </a:br>
            <a:endParaRPr dirty="0"/>
          </a:p>
        </p:txBody>
      </p:sp>
      <p:sp>
        <p:nvSpPr>
          <p:cNvPr id="617" name="Google Shape;617;p48"/>
          <p:cNvSpPr txBox="1">
            <a:spLocks noGrp="1"/>
          </p:cNvSpPr>
          <p:nvPr>
            <p:ph type="body" idx="1"/>
          </p:nvPr>
        </p:nvSpPr>
        <p:spPr>
          <a:xfrm>
            <a:off x="745435" y="692696"/>
            <a:ext cx="10515600" cy="467906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dirty="0" smtClean="0"/>
              <a:t>Packed </a:t>
            </a:r>
            <a:r>
              <a:rPr lang="en-US" dirty="0"/>
              <a:t>bubble charts are </a:t>
            </a:r>
            <a:r>
              <a:rPr lang="en-US" b="1" dirty="0"/>
              <a:t>visualizations where the size and optionally the color of the bubbles are used to visualize the data</a:t>
            </a:r>
            <a:r>
              <a:rPr lang="en-US" dirty="0"/>
              <a:t>. </a:t>
            </a:r>
            <a:endParaRPr dirty="0"/>
          </a:p>
        </p:txBody>
      </p:sp>
      <p:sp>
        <p:nvSpPr>
          <p:cNvPr id="618" name="Google Shape;61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76</a:t>
            </a:fld>
            <a:endParaRPr/>
          </a:p>
        </p:txBody>
      </p:sp>
      <p:sp>
        <p:nvSpPr>
          <p:cNvPr id="2" name="Footer Placeholder 1"/>
          <p:cNvSpPr>
            <a:spLocks noGrp="1"/>
          </p:cNvSpPr>
          <p:nvPr>
            <p:ph type="ftr" idx="11"/>
          </p:nvPr>
        </p:nvSpPr>
        <p:spPr/>
        <p:txBody>
          <a:bodyPr/>
          <a:lstStyle/>
          <a:p>
            <a:r>
              <a:rPr lang="en-IN" smtClean="0"/>
              <a:t>116N54C301 (2023)</a:t>
            </a:r>
            <a:endParaRPr lang="en-IN"/>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2060848"/>
            <a:ext cx="648072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9"/>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a:bodyPr>
          <a:lstStyle/>
          <a:p>
            <a:pPr marL="114300" lvl="0">
              <a:spcBef>
                <a:spcPts val="1000"/>
              </a:spcBef>
            </a:pPr>
            <a:r>
              <a:rPr lang="en-US" sz="3600" b="1" dirty="0"/>
              <a:t>The Packed Bubble Chart</a:t>
            </a:r>
          </a:p>
        </p:txBody>
      </p:sp>
      <p:sp>
        <p:nvSpPr>
          <p:cNvPr id="625" name="Google Shape;625;p49"/>
          <p:cNvSpPr txBox="1">
            <a:spLocks noGrp="1"/>
          </p:cNvSpPr>
          <p:nvPr>
            <p:ph type="body" idx="1"/>
          </p:nvPr>
        </p:nvSpPr>
        <p:spPr>
          <a:xfrm>
            <a:off x="745435" y="908721"/>
            <a:ext cx="10515600" cy="5240288"/>
          </a:xfrm>
          <a:prstGeom prst="rect">
            <a:avLst/>
          </a:prstGeom>
          <a:noFill/>
          <a:ln>
            <a:noFill/>
          </a:ln>
        </p:spPr>
        <p:txBody>
          <a:bodyPr spcFirstLastPara="1" wrap="square" lIns="91425" tIns="45700" rIns="91425" bIns="45700" anchor="t" anchorCtr="0">
            <a:normAutofit/>
          </a:bodyPr>
          <a:lstStyle/>
          <a:p>
            <a:pPr marL="685800" indent="-457200" algn="just">
              <a:buSzPct val="69498"/>
            </a:pPr>
            <a:r>
              <a:rPr lang="en-US" dirty="0"/>
              <a:t>The bubble chart is a variation of the scatter plot that replaces data points with a cluster of circles (or bubbles), a technique that further emphasizes data that would be rendered on a pie chart, scatter plot, or map. </a:t>
            </a:r>
            <a:endParaRPr lang="en-US" dirty="0" smtClean="0"/>
          </a:p>
          <a:p>
            <a:pPr marL="685800" indent="-457200" algn="just">
              <a:buSzPct val="69498"/>
            </a:pPr>
            <a:r>
              <a:rPr lang="en-US" dirty="0" smtClean="0"/>
              <a:t>This </a:t>
            </a:r>
            <a:r>
              <a:rPr lang="en-US" dirty="0"/>
              <a:t>method shows relational values without regard to axes and is used to display three dimensions of data: two through the bubble’s location and another through </a:t>
            </a:r>
            <a:r>
              <a:rPr lang="en-US" dirty="0" smtClean="0"/>
              <a:t>size.</a:t>
            </a:r>
          </a:p>
          <a:p>
            <a:pPr marL="685800" indent="-457200" algn="just">
              <a:buSzPct val="69498"/>
            </a:pPr>
            <a:r>
              <a:rPr lang="en-US" dirty="0"/>
              <a:t>These charts allow for the comparison of entities in terms of their relative positions with respect to each numeric axis and size. </a:t>
            </a:r>
            <a:endParaRPr lang="en-US" dirty="0" smtClean="0"/>
          </a:p>
          <a:p>
            <a:pPr marL="685800" indent="-457200" algn="just">
              <a:buSzPct val="69498"/>
            </a:pPr>
            <a:r>
              <a:rPr lang="en-US" dirty="0" smtClean="0"/>
              <a:t>The </a:t>
            </a:r>
            <a:r>
              <a:rPr lang="en-US" dirty="0"/>
              <a:t>sizes of the bubbles provide details about the data, and colors can be used as an additional encoding cue to answer many questions about the data at </a:t>
            </a:r>
            <a:r>
              <a:rPr lang="en-US" dirty="0" smtClean="0"/>
              <a:t>once.</a:t>
            </a:r>
            <a:endParaRPr dirty="0"/>
          </a:p>
        </p:txBody>
      </p:sp>
      <p:sp>
        <p:nvSpPr>
          <p:cNvPr id="626" name="Google Shape;626;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77</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9"/>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625" name="Google Shape;625;p49"/>
          <p:cNvSpPr txBox="1">
            <a:spLocks noGrp="1"/>
          </p:cNvSpPr>
          <p:nvPr>
            <p:ph type="body" idx="1"/>
          </p:nvPr>
        </p:nvSpPr>
        <p:spPr>
          <a:xfrm>
            <a:off x="745435" y="1020417"/>
            <a:ext cx="10515600" cy="5128591"/>
          </a:xfrm>
          <a:prstGeom prst="rect">
            <a:avLst/>
          </a:prstGeom>
          <a:noFill/>
          <a:ln>
            <a:noFill/>
          </a:ln>
        </p:spPr>
        <p:txBody>
          <a:bodyPr spcFirstLastPara="1" wrap="square" lIns="91425" tIns="45700" rIns="91425" bIns="45700" anchor="t" anchorCtr="0">
            <a:normAutofit fontScale="92500" lnSpcReduction="20000"/>
          </a:bodyPr>
          <a:lstStyle/>
          <a:p>
            <a:pPr marL="114300" lvl="0" indent="0" algn="l" rtl="0">
              <a:lnSpc>
                <a:spcPct val="90000"/>
              </a:lnSpc>
              <a:spcBef>
                <a:spcPts val="1000"/>
              </a:spcBef>
              <a:spcAft>
                <a:spcPts val="0"/>
              </a:spcAft>
              <a:buClr>
                <a:schemeClr val="dk1"/>
              </a:buClr>
              <a:buSzPct val="69498"/>
              <a:buNone/>
            </a:pPr>
            <a:r>
              <a:rPr lang="en-US" sz="3000" b="1" dirty="0"/>
              <a:t>The Packed Bubble Chart</a:t>
            </a:r>
            <a:endParaRPr sz="3000" b="1" dirty="0"/>
          </a:p>
          <a:p>
            <a:pPr marL="457200" lvl="0" indent="-342900" algn="l" rtl="0">
              <a:lnSpc>
                <a:spcPct val="90000"/>
              </a:lnSpc>
              <a:spcBef>
                <a:spcPts val="1000"/>
              </a:spcBef>
              <a:spcAft>
                <a:spcPts val="0"/>
              </a:spcAft>
              <a:buClr>
                <a:schemeClr val="dk1"/>
              </a:buClr>
              <a:buSzPct val="51209"/>
              <a:buChar char="•"/>
            </a:pPr>
            <a:r>
              <a:rPr lang="en-US" sz="3800" b="1" dirty="0">
                <a:solidFill>
                  <a:srgbClr val="00B050"/>
                </a:solidFill>
              </a:rPr>
              <a:t>Advantages:</a:t>
            </a:r>
            <a:endParaRPr dirty="0"/>
          </a:p>
          <a:p>
            <a:pPr marL="457200" lvl="0" indent="-342900" algn="l" rtl="0">
              <a:lnSpc>
                <a:spcPct val="90000"/>
              </a:lnSpc>
              <a:spcBef>
                <a:spcPts val="1000"/>
              </a:spcBef>
              <a:spcAft>
                <a:spcPts val="0"/>
              </a:spcAft>
              <a:buClr>
                <a:schemeClr val="dk1"/>
              </a:buClr>
              <a:buSzPct val="69498"/>
              <a:buChar char="•"/>
            </a:pPr>
            <a:r>
              <a:rPr lang="en-US" dirty="0" smtClean="0"/>
              <a:t>Explaining </a:t>
            </a:r>
            <a:r>
              <a:rPr lang="en-US" dirty="0"/>
              <a:t>a complex data set easily.</a:t>
            </a:r>
            <a:endParaRPr dirty="0"/>
          </a:p>
          <a:p>
            <a:pPr marL="457200" lvl="0" indent="-342900" algn="l" rtl="0">
              <a:lnSpc>
                <a:spcPct val="90000"/>
              </a:lnSpc>
              <a:spcBef>
                <a:spcPts val="1000"/>
              </a:spcBef>
              <a:spcAft>
                <a:spcPts val="0"/>
              </a:spcAft>
              <a:buClr>
                <a:schemeClr val="dk1"/>
              </a:buClr>
              <a:buSzPct val="69498"/>
              <a:buChar char="•"/>
            </a:pPr>
            <a:r>
              <a:rPr lang="en-US" dirty="0"/>
              <a:t>Analyzing data sets with multiple inputs more easily.</a:t>
            </a:r>
            <a:endParaRPr dirty="0"/>
          </a:p>
          <a:p>
            <a:pPr marL="457200" lvl="0" indent="-342900" algn="l" rtl="0">
              <a:lnSpc>
                <a:spcPct val="90000"/>
              </a:lnSpc>
              <a:spcBef>
                <a:spcPts val="1000"/>
              </a:spcBef>
              <a:spcAft>
                <a:spcPts val="0"/>
              </a:spcAft>
              <a:buClr>
                <a:schemeClr val="dk1"/>
              </a:buClr>
              <a:buSzPct val="69498"/>
              <a:buChar char="•"/>
            </a:pPr>
            <a:r>
              <a:rPr lang="en-US" dirty="0"/>
              <a:t>Helping to visualize patterns and uncover trends using data analysis.</a:t>
            </a:r>
            <a:endParaRPr dirty="0"/>
          </a:p>
          <a:p>
            <a:pPr marL="457200" lvl="0" indent="-342900" algn="l" rtl="0">
              <a:lnSpc>
                <a:spcPct val="90000"/>
              </a:lnSpc>
              <a:spcBef>
                <a:spcPts val="1000"/>
              </a:spcBef>
              <a:spcAft>
                <a:spcPts val="0"/>
              </a:spcAft>
              <a:buClr>
                <a:schemeClr val="dk1"/>
              </a:buClr>
              <a:buSzPct val="69498"/>
              <a:buChar char="•"/>
            </a:pPr>
            <a:r>
              <a:rPr lang="en-US" dirty="0"/>
              <a:t>Helping to correlate data as part of a data series.</a:t>
            </a:r>
            <a:endParaRPr dirty="0"/>
          </a:p>
          <a:p>
            <a:pPr marL="457200" lvl="0" indent="-342900" algn="l" rtl="0">
              <a:lnSpc>
                <a:spcPct val="90000"/>
              </a:lnSpc>
              <a:spcBef>
                <a:spcPts val="1000"/>
              </a:spcBef>
              <a:spcAft>
                <a:spcPts val="0"/>
              </a:spcAft>
              <a:buClr>
                <a:schemeClr val="dk1"/>
              </a:buClr>
              <a:buSzPct val="69498"/>
              <a:buChar char="•"/>
            </a:pPr>
            <a:r>
              <a:rPr lang="en-US" dirty="0"/>
              <a:t>Being dynamic enough to analyze finance, sales and marketing scenarios beyond time-series or whole-to-whole comparisons using line and bar charts.</a:t>
            </a:r>
            <a:endParaRPr dirty="0"/>
          </a:p>
          <a:p>
            <a:pPr marL="457200" lvl="0" indent="-342900" algn="l" rtl="0">
              <a:lnSpc>
                <a:spcPct val="90000"/>
              </a:lnSpc>
              <a:spcBef>
                <a:spcPts val="1000"/>
              </a:spcBef>
              <a:spcAft>
                <a:spcPts val="0"/>
              </a:spcAft>
              <a:buClr>
                <a:schemeClr val="dk1"/>
              </a:buClr>
              <a:buSzPct val="69498"/>
              <a:buChar char="•"/>
            </a:pPr>
            <a:r>
              <a:rPr lang="en-US" dirty="0"/>
              <a:t>Effectively displaying a relatively large amount of information.</a:t>
            </a:r>
            <a:endParaRPr dirty="0"/>
          </a:p>
          <a:p>
            <a:pPr marL="457200" lvl="0" indent="-342900" algn="l" rtl="0">
              <a:lnSpc>
                <a:spcPct val="90000"/>
              </a:lnSpc>
              <a:spcBef>
                <a:spcPts val="1000"/>
              </a:spcBef>
              <a:spcAft>
                <a:spcPts val="0"/>
              </a:spcAft>
              <a:buClr>
                <a:schemeClr val="dk1"/>
              </a:buClr>
              <a:buSzPct val="69498"/>
              <a:buChar char="•"/>
            </a:pPr>
            <a:r>
              <a:rPr lang="en-US" dirty="0"/>
              <a:t>Depicting the relationship between three or even four variables that can change over time without having to use 3D graphs.</a:t>
            </a:r>
            <a:endParaRPr dirty="0"/>
          </a:p>
          <a:p>
            <a:pPr marL="457200" lvl="0" indent="-228600" algn="l" rtl="0">
              <a:lnSpc>
                <a:spcPct val="90000"/>
              </a:lnSpc>
              <a:spcBef>
                <a:spcPts val="1000"/>
              </a:spcBef>
              <a:spcAft>
                <a:spcPts val="0"/>
              </a:spcAft>
              <a:buClr>
                <a:schemeClr val="dk1"/>
              </a:buClr>
              <a:buSzPct val="69498"/>
              <a:buNone/>
            </a:pPr>
            <a:endParaRPr dirty="0"/>
          </a:p>
        </p:txBody>
      </p:sp>
      <p:sp>
        <p:nvSpPr>
          <p:cNvPr id="626" name="Google Shape;626;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78</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extLst>
      <p:ext uri="{BB962C8B-B14F-4D97-AF65-F5344CB8AC3E}">
        <p14:creationId xmlns:p14="http://schemas.microsoft.com/office/powerpoint/2010/main" val="21119843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0"/>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632" name="Google Shape;632;p50"/>
          <p:cNvSpPr txBox="1">
            <a:spLocks noGrp="1"/>
          </p:cNvSpPr>
          <p:nvPr>
            <p:ph type="body" idx="1"/>
          </p:nvPr>
        </p:nvSpPr>
        <p:spPr>
          <a:xfrm>
            <a:off x="745435" y="1020418"/>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Clr>
                <a:schemeClr val="dk1"/>
              </a:buClr>
              <a:buSzPts val="1800"/>
              <a:buNone/>
            </a:pPr>
            <a:r>
              <a:rPr lang="en-US" sz="3200" b="1" dirty="0"/>
              <a:t>The Packed Bubble Chart</a:t>
            </a:r>
            <a:endParaRPr sz="3200" b="1" dirty="0"/>
          </a:p>
          <a:p>
            <a:pPr marL="457200" lvl="0" indent="-342900" algn="l" rtl="0">
              <a:lnSpc>
                <a:spcPct val="90000"/>
              </a:lnSpc>
              <a:spcBef>
                <a:spcPts val="1000"/>
              </a:spcBef>
              <a:spcAft>
                <a:spcPts val="0"/>
              </a:spcAft>
              <a:buClr>
                <a:schemeClr val="dk1"/>
              </a:buClr>
              <a:buSzPts val="1800"/>
              <a:buChar char="•"/>
            </a:pPr>
            <a:r>
              <a:rPr lang="en-US" sz="3600" dirty="0">
                <a:solidFill>
                  <a:srgbClr val="FF0000"/>
                </a:solidFill>
              </a:rPr>
              <a:t>Limitations</a:t>
            </a:r>
            <a:endParaRPr dirty="0"/>
          </a:p>
          <a:p>
            <a:pPr marL="457200" lvl="0" indent="-342900" algn="l" rtl="0">
              <a:lnSpc>
                <a:spcPct val="90000"/>
              </a:lnSpc>
              <a:spcBef>
                <a:spcPts val="1000"/>
              </a:spcBef>
              <a:spcAft>
                <a:spcPts val="0"/>
              </a:spcAft>
              <a:buClr>
                <a:schemeClr val="dk1"/>
              </a:buClr>
              <a:buSzPts val="1800"/>
              <a:buChar char="•"/>
            </a:pPr>
            <a:r>
              <a:rPr lang="en-US" dirty="0"/>
              <a:t>A bubble chart can become difficult to understand.</a:t>
            </a:r>
            <a:endParaRPr dirty="0"/>
          </a:p>
          <a:p>
            <a:pPr marL="457200" lvl="0" indent="-342900" algn="l" rtl="0">
              <a:lnSpc>
                <a:spcPct val="90000"/>
              </a:lnSpc>
              <a:spcBef>
                <a:spcPts val="1000"/>
              </a:spcBef>
              <a:spcAft>
                <a:spcPts val="0"/>
              </a:spcAft>
              <a:buClr>
                <a:schemeClr val="dk1"/>
              </a:buClr>
              <a:buSzPts val="1800"/>
              <a:buChar char="•"/>
            </a:pPr>
            <a:r>
              <a:rPr lang="en-US" dirty="0"/>
              <a:t>The overlapping of bubbles can make it difficult to distinguish them.</a:t>
            </a:r>
            <a:endParaRPr dirty="0"/>
          </a:p>
          <a:p>
            <a:pPr marL="457200" lvl="0" indent="-342900" algn="l" rtl="0">
              <a:lnSpc>
                <a:spcPct val="90000"/>
              </a:lnSpc>
              <a:spcBef>
                <a:spcPts val="1000"/>
              </a:spcBef>
              <a:spcAft>
                <a:spcPts val="0"/>
              </a:spcAft>
              <a:buClr>
                <a:schemeClr val="dk1"/>
              </a:buClr>
              <a:buSzPts val="1800"/>
              <a:buChar char="•"/>
            </a:pPr>
            <a:r>
              <a:rPr lang="en-US" dirty="0"/>
              <a:t>Users may find it hard to depict zero or negative values.</a:t>
            </a:r>
            <a:endParaRPr dirty="0"/>
          </a:p>
          <a:p>
            <a:pPr marL="457200" lvl="0" indent="-342900" algn="l" rtl="0">
              <a:lnSpc>
                <a:spcPct val="90000"/>
              </a:lnSpc>
              <a:spcBef>
                <a:spcPts val="1000"/>
              </a:spcBef>
              <a:spcAft>
                <a:spcPts val="0"/>
              </a:spcAft>
              <a:buClr>
                <a:schemeClr val="dk1"/>
              </a:buClr>
              <a:buSzPts val="1800"/>
              <a:buChar char="•"/>
            </a:pPr>
            <a:r>
              <a:rPr lang="en-US" dirty="0"/>
              <a:t>It can be hard to ascertain exact values using circle sizes.</a:t>
            </a:r>
            <a:endParaRPr dirty="0"/>
          </a:p>
          <a:p>
            <a:pPr marL="0" lvl="0" indent="0" algn="l" rtl="0">
              <a:lnSpc>
                <a:spcPct val="90000"/>
              </a:lnSpc>
              <a:spcBef>
                <a:spcPts val="1000"/>
              </a:spcBef>
              <a:spcAft>
                <a:spcPts val="0"/>
              </a:spcAft>
              <a:buSzPts val="1800"/>
              <a:buNone/>
            </a:pPr>
            <a:endParaRPr dirty="0"/>
          </a:p>
        </p:txBody>
      </p:sp>
      <p:sp>
        <p:nvSpPr>
          <p:cNvPr id="633" name="Google Shape;633;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79</a:t>
            </a:fld>
            <a:endParaRPr/>
          </a:p>
        </p:txBody>
      </p:sp>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838200" y="1124744"/>
            <a:ext cx="10515600" cy="5256584"/>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ts val="2800"/>
              <a:buChar char="•"/>
            </a:pPr>
            <a:r>
              <a:rPr lang="en-US" sz="3400" b="1" dirty="0">
                <a:latin typeface="Times New Roman"/>
                <a:ea typeface="Times New Roman"/>
                <a:cs typeface="Times New Roman"/>
                <a:sym typeface="Times New Roman"/>
              </a:rPr>
              <a:t>Data visualization: </a:t>
            </a:r>
            <a:endParaRPr sz="3400" b="1" dirty="0">
              <a:latin typeface="Times New Roman"/>
              <a:ea typeface="Times New Roman"/>
              <a:cs typeface="Times New Roman"/>
            </a:endParaRPr>
          </a:p>
          <a:p>
            <a:pPr marL="685800" lvl="1" indent="-228600" algn="l" rtl="0">
              <a:lnSpc>
                <a:spcPct val="90000"/>
              </a:lnSpc>
              <a:spcBef>
                <a:spcPts val="500"/>
              </a:spcBef>
              <a:spcAft>
                <a:spcPts val="0"/>
              </a:spcAft>
              <a:buClr>
                <a:schemeClr val="dk1"/>
              </a:buClr>
              <a:buSzPts val="2400"/>
              <a:buChar char="•"/>
            </a:pPr>
            <a:r>
              <a:rPr lang="en-US" sz="3300" b="1" dirty="0">
                <a:latin typeface="Times New Roman"/>
                <a:ea typeface="Times New Roman"/>
                <a:cs typeface="Times New Roman"/>
                <a:sym typeface="Times New Roman"/>
              </a:rPr>
              <a:t>65% of the audience is visual </a:t>
            </a:r>
            <a:r>
              <a:rPr lang="en-US" sz="3300" b="1" dirty="0" smtClean="0">
                <a:latin typeface="Times New Roman"/>
                <a:ea typeface="Times New Roman"/>
                <a:cs typeface="Times New Roman"/>
                <a:sym typeface="Times New Roman"/>
              </a:rPr>
              <a:t>learner</a:t>
            </a:r>
          </a:p>
          <a:p>
            <a:pPr lvl="1"/>
            <a:r>
              <a:rPr lang="en-US" sz="2800" b="1" dirty="0"/>
              <a:t>Tools for Visual Learners</a:t>
            </a:r>
          </a:p>
          <a:p>
            <a:pPr lvl="2"/>
            <a:r>
              <a:rPr lang="en-US" sz="2200" dirty="0"/>
              <a:t>Use mind pictures or mind maps</a:t>
            </a:r>
          </a:p>
          <a:p>
            <a:pPr lvl="2"/>
            <a:r>
              <a:rPr lang="en-US" sz="2200" dirty="0"/>
              <a:t>Take notes</a:t>
            </a:r>
          </a:p>
          <a:p>
            <a:pPr lvl="2"/>
            <a:r>
              <a:rPr lang="en-US" sz="2200" dirty="0"/>
              <a:t>Use "clue" words for recalling</a:t>
            </a:r>
          </a:p>
          <a:p>
            <a:pPr lvl="2"/>
            <a:r>
              <a:rPr lang="en-US" sz="2200" dirty="0"/>
              <a:t>Use colored highlighters to color code texts and notes</a:t>
            </a:r>
          </a:p>
          <a:p>
            <a:pPr lvl="2"/>
            <a:r>
              <a:rPr lang="en-US" sz="2200" dirty="0"/>
              <a:t>Use maps, charts, diagrams, and lists</a:t>
            </a:r>
          </a:p>
          <a:p>
            <a:pPr lvl="2"/>
            <a:r>
              <a:rPr lang="en-US" sz="2200" dirty="0"/>
              <a:t>Watch audiovisuals</a:t>
            </a:r>
          </a:p>
          <a:p>
            <a:pPr lvl="2"/>
            <a:r>
              <a:rPr lang="en-US" sz="2200" dirty="0"/>
              <a:t>Take photographs</a:t>
            </a:r>
          </a:p>
          <a:p>
            <a:pPr lvl="2"/>
            <a:r>
              <a:rPr lang="en-US" sz="2200" dirty="0"/>
              <a:t>Use study cards or flashcards</a:t>
            </a:r>
          </a:p>
          <a:p>
            <a:pPr lvl="2"/>
            <a:r>
              <a:rPr lang="en-US" sz="2200" dirty="0"/>
              <a:t>Use notebooks</a:t>
            </a:r>
          </a:p>
          <a:p>
            <a:pPr lvl="2"/>
            <a:r>
              <a:rPr lang="en-US" sz="2200" dirty="0"/>
              <a:t>Watch instructor's mouth and face</a:t>
            </a:r>
          </a:p>
          <a:p>
            <a:pPr lvl="2"/>
            <a:r>
              <a:rPr lang="en-US" sz="2200" dirty="0"/>
              <a:t>Use visual chains or mnemonics</a:t>
            </a:r>
          </a:p>
          <a:p>
            <a:pPr lvl="2"/>
            <a:r>
              <a:rPr lang="en-US" sz="2200" dirty="0"/>
              <a:t>Watch TV</a:t>
            </a:r>
          </a:p>
          <a:p>
            <a:pPr lvl="2"/>
            <a:r>
              <a:rPr lang="en-US" sz="2200" dirty="0"/>
              <a:t>See parts of words</a:t>
            </a:r>
          </a:p>
          <a:p>
            <a:pPr lvl="2"/>
            <a:r>
              <a:rPr lang="en-US" sz="2200" dirty="0"/>
              <a:t>Write down directions</a:t>
            </a:r>
          </a:p>
          <a:p>
            <a:pPr marL="685800" lvl="1" indent="-228600" algn="l" rtl="0">
              <a:lnSpc>
                <a:spcPct val="90000"/>
              </a:lnSpc>
              <a:spcBef>
                <a:spcPts val="500"/>
              </a:spcBef>
              <a:spcAft>
                <a:spcPts val="0"/>
              </a:spcAft>
              <a:buClr>
                <a:schemeClr val="dk1"/>
              </a:buClr>
              <a:buSzPts val="2400"/>
              <a:buChar char="•"/>
            </a:pPr>
            <a:endParaRPr b="1" dirty="0">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a:t>
            </a:fld>
            <a:endParaRPr/>
          </a:p>
        </p:txBody>
      </p:sp>
    </p:spTree>
    <p:extLst>
      <p:ext uri="{BB962C8B-B14F-4D97-AF65-F5344CB8AC3E}">
        <p14:creationId xmlns:p14="http://schemas.microsoft.com/office/powerpoint/2010/main" val="371842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6">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1"/>
          <p:cNvSpPr txBox="1">
            <a:spLocks noGrp="1"/>
          </p:cNvSpPr>
          <p:nvPr>
            <p:ph type="title"/>
          </p:nvPr>
        </p:nvSpPr>
        <p:spPr>
          <a:xfrm>
            <a:off x="745435" y="126587"/>
            <a:ext cx="10515600" cy="78781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33333"/>
              <a:buNone/>
            </a:pPr>
            <a:r>
              <a:rPr lang="en-US" sz="6000" b="1"/>
              <a:t>Charts</a:t>
            </a:r>
            <a:endParaRPr/>
          </a:p>
        </p:txBody>
      </p:sp>
      <p:sp>
        <p:nvSpPr>
          <p:cNvPr id="639" name="Google Shape;63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80</a:t>
            </a:fld>
            <a:endParaRPr/>
          </a:p>
        </p:txBody>
      </p:sp>
      <p:pic>
        <p:nvPicPr>
          <p:cNvPr id="640" name="Google Shape;640;p51"/>
          <p:cNvPicPr preferRelativeResize="0"/>
          <p:nvPr/>
        </p:nvPicPr>
        <p:blipFill rotWithShape="1">
          <a:blip r:embed="rId3">
            <a:alphaModFix/>
          </a:blip>
          <a:srcRect/>
          <a:stretch/>
        </p:blipFill>
        <p:spPr>
          <a:xfrm>
            <a:off x="1024228" y="1584324"/>
            <a:ext cx="4568190" cy="4677328"/>
          </a:xfrm>
          <a:prstGeom prst="rect">
            <a:avLst/>
          </a:prstGeom>
          <a:noFill/>
          <a:ln>
            <a:noFill/>
          </a:ln>
        </p:spPr>
      </p:pic>
      <p:sp>
        <p:nvSpPr>
          <p:cNvPr id="2" name="Footer Placeholder 1"/>
          <p:cNvSpPr>
            <a:spLocks noGrp="1"/>
          </p:cNvSpPr>
          <p:nvPr>
            <p:ph type="ftr" idx="11"/>
          </p:nvPr>
        </p:nvSpPr>
        <p:spPr/>
        <p:txBody>
          <a:bodyPr/>
          <a:lstStyle/>
          <a:p>
            <a:r>
              <a:rPr lang="en-IN" smtClean="0"/>
              <a:t>116N54C301 (2023)</a:t>
            </a: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4464aad1b1_0_0"/>
          <p:cNvSpPr txBox="1">
            <a:spLocks noGrp="1"/>
          </p:cNvSpPr>
          <p:nvPr>
            <p:ph type="title"/>
          </p:nvPr>
        </p:nvSpPr>
        <p:spPr>
          <a:xfrm>
            <a:off x="838200" y="0"/>
            <a:ext cx="11110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F5496"/>
              </a:buClr>
              <a:buSzPts val="4000"/>
              <a:buFont typeface="Times New Roman"/>
              <a:buNone/>
            </a:pPr>
            <a:r>
              <a:rPr lang="en-US" sz="4000" b="1" dirty="0">
                <a:solidFill>
                  <a:srgbClr val="002060"/>
                </a:solidFill>
                <a:latin typeface="Times New Roman"/>
                <a:ea typeface="Times New Roman"/>
                <a:cs typeface="Times New Roman"/>
                <a:sym typeface="Times New Roman"/>
              </a:rPr>
              <a:t>Introduction to data visualization and it’s need</a:t>
            </a:r>
            <a:endParaRPr sz="4000" dirty="0">
              <a:solidFill>
                <a:srgbClr val="002060"/>
              </a:solidFill>
            </a:endParaRPr>
          </a:p>
        </p:txBody>
      </p:sp>
      <p:sp>
        <p:nvSpPr>
          <p:cNvPr id="156" name="Google Shape;156;g14464aad1b1_0_0"/>
          <p:cNvSpPr txBox="1">
            <a:spLocks noGrp="1"/>
          </p:cNvSpPr>
          <p:nvPr>
            <p:ph type="body" idx="1"/>
          </p:nvPr>
        </p:nvSpPr>
        <p:spPr>
          <a:xfrm>
            <a:off x="767408" y="980728"/>
            <a:ext cx="10515600" cy="151216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b="1" dirty="0">
                <a:latin typeface="Times New Roman"/>
                <a:ea typeface="Times New Roman"/>
                <a:cs typeface="Times New Roman"/>
                <a:sym typeface="Times New Roman"/>
              </a:rPr>
              <a:t>Data visualization:</a:t>
            </a:r>
            <a:r>
              <a:rPr lang="en-US" dirty="0">
                <a:latin typeface="Times New Roman"/>
                <a:ea typeface="Times New Roman"/>
                <a:cs typeface="Times New Roman"/>
                <a:sym typeface="Times New Roman"/>
              </a:rPr>
              <a:t> </a:t>
            </a:r>
            <a:endParaRPr dirty="0"/>
          </a:p>
          <a:p>
            <a:pPr marL="685800" lvl="1" indent="-190500" algn="l" rtl="0">
              <a:lnSpc>
                <a:spcPct val="90000"/>
              </a:lnSpc>
              <a:spcBef>
                <a:spcPts val="500"/>
              </a:spcBef>
              <a:spcAft>
                <a:spcPts val="0"/>
              </a:spcAft>
              <a:buSzPts val="1800"/>
              <a:buFont typeface="Times New Roman"/>
              <a:buChar char="•"/>
            </a:pPr>
            <a:r>
              <a:rPr lang="en-US" b="1" dirty="0" smtClean="0">
                <a:latin typeface="Times New Roman"/>
                <a:ea typeface="Times New Roman"/>
                <a:cs typeface="Times New Roman"/>
                <a:sym typeface="Times New Roman"/>
              </a:rPr>
              <a:t>Easy </a:t>
            </a:r>
            <a:r>
              <a:rPr lang="en-US" b="1" dirty="0">
                <a:latin typeface="Times New Roman"/>
                <a:ea typeface="Times New Roman"/>
                <a:cs typeface="Times New Roman"/>
                <a:sym typeface="Times New Roman"/>
              </a:rPr>
              <a:t>to retain</a:t>
            </a:r>
            <a:endParaRPr b="1" dirty="0">
              <a:latin typeface="Times New Roman"/>
              <a:ea typeface="Times New Roman"/>
              <a:cs typeface="Times New Roman"/>
              <a:sym typeface="Times New Roman"/>
            </a:endParaRPr>
          </a:p>
          <a:p>
            <a:pPr marL="1143000" lvl="2" indent="-228600" algn="l" rtl="0">
              <a:lnSpc>
                <a:spcPct val="90000"/>
              </a:lnSpc>
              <a:spcBef>
                <a:spcPts val="500"/>
              </a:spcBef>
              <a:spcAft>
                <a:spcPts val="0"/>
              </a:spcAft>
              <a:buSzPts val="1800"/>
              <a:buFont typeface="Times New Roman"/>
              <a:buChar char="•"/>
            </a:pPr>
            <a:r>
              <a:rPr lang="en-US" sz="2600" b="1" dirty="0">
                <a:solidFill>
                  <a:schemeClr val="accent2">
                    <a:lumMod val="50000"/>
                  </a:schemeClr>
                </a:solidFill>
                <a:latin typeface="Times New Roman"/>
                <a:ea typeface="Times New Roman"/>
                <a:cs typeface="Times New Roman"/>
                <a:sym typeface="Times New Roman"/>
              </a:rPr>
              <a:t>80% of what we see </a:t>
            </a:r>
            <a:r>
              <a:rPr lang="en-US" sz="2600" b="1" dirty="0" smtClean="0">
                <a:solidFill>
                  <a:schemeClr val="accent5">
                    <a:lumMod val="75000"/>
                  </a:schemeClr>
                </a:solidFill>
                <a:latin typeface="Times New Roman"/>
                <a:ea typeface="Times New Roman"/>
                <a:cs typeface="Times New Roman"/>
                <a:sym typeface="Times New Roman"/>
              </a:rPr>
              <a:t>compared </a:t>
            </a:r>
            <a:r>
              <a:rPr lang="en-US" sz="2400" b="1" dirty="0" smtClean="0">
                <a:solidFill>
                  <a:schemeClr val="accent5">
                    <a:lumMod val="75000"/>
                  </a:schemeClr>
                </a:solidFill>
                <a:latin typeface="Times New Roman"/>
                <a:ea typeface="Times New Roman"/>
                <a:cs typeface="Times New Roman"/>
                <a:sym typeface="Times New Roman"/>
              </a:rPr>
              <a:t>to</a:t>
            </a:r>
            <a:r>
              <a:rPr lang="en-US" sz="2400" b="1" dirty="0" smtClean="0">
                <a:solidFill>
                  <a:schemeClr val="accent2">
                    <a:lumMod val="60000"/>
                    <a:lumOff val="40000"/>
                  </a:schemeClr>
                </a:solidFill>
                <a:latin typeface="Times New Roman"/>
                <a:ea typeface="Times New Roman"/>
                <a:cs typeface="Times New Roman"/>
                <a:sym typeface="Times New Roman"/>
              </a:rPr>
              <a:t>  20</a:t>
            </a:r>
            <a:r>
              <a:rPr lang="en-US" sz="2400" b="1" dirty="0">
                <a:solidFill>
                  <a:schemeClr val="accent2">
                    <a:lumMod val="60000"/>
                    <a:lumOff val="40000"/>
                  </a:schemeClr>
                </a:solidFill>
                <a:latin typeface="Times New Roman"/>
                <a:ea typeface="Times New Roman"/>
                <a:cs typeface="Times New Roman"/>
                <a:sym typeface="Times New Roman"/>
              </a:rPr>
              <a:t>% of what we read</a:t>
            </a:r>
            <a:r>
              <a:rPr lang="en-US" sz="2400" b="1" dirty="0">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 </a:t>
            </a:r>
            <a:r>
              <a:rPr lang="en-US" b="1" dirty="0" smtClean="0">
                <a:solidFill>
                  <a:schemeClr val="accent2">
                    <a:lumMod val="40000"/>
                    <a:lumOff val="60000"/>
                  </a:schemeClr>
                </a:solidFill>
                <a:latin typeface="Times New Roman"/>
                <a:ea typeface="Times New Roman"/>
                <a:cs typeface="Times New Roman"/>
                <a:sym typeface="Times New Roman"/>
              </a:rPr>
              <a:t>10% </a:t>
            </a:r>
            <a:r>
              <a:rPr lang="en-US" b="1" dirty="0">
                <a:solidFill>
                  <a:schemeClr val="accent2">
                    <a:lumMod val="40000"/>
                    <a:lumOff val="60000"/>
                  </a:schemeClr>
                </a:solidFill>
                <a:latin typeface="Times New Roman"/>
                <a:ea typeface="Times New Roman"/>
                <a:cs typeface="Times New Roman"/>
                <a:sym typeface="Times New Roman"/>
              </a:rPr>
              <a:t>of what we </a:t>
            </a:r>
            <a:r>
              <a:rPr lang="en-US" b="1" dirty="0" smtClean="0">
                <a:solidFill>
                  <a:schemeClr val="accent2">
                    <a:lumMod val="40000"/>
                    <a:lumOff val="60000"/>
                  </a:schemeClr>
                </a:solidFill>
                <a:latin typeface="Times New Roman"/>
                <a:ea typeface="Times New Roman"/>
                <a:cs typeface="Times New Roman"/>
                <a:sym typeface="Times New Roman"/>
              </a:rPr>
              <a:t>hear</a:t>
            </a:r>
            <a:endParaRPr b="1" dirty="0">
              <a:solidFill>
                <a:schemeClr val="accent2">
                  <a:lumMod val="40000"/>
                  <a:lumOff val="60000"/>
                </a:schemeClr>
              </a:solidFill>
              <a:latin typeface="Times New Roman"/>
              <a:ea typeface="Times New Roman"/>
              <a:cs typeface="Times New Roman"/>
              <a:sym typeface="Times New Roman"/>
            </a:endParaRPr>
          </a:p>
        </p:txBody>
      </p:sp>
      <p:sp>
        <p:nvSpPr>
          <p:cNvPr id="157" name="Google Shape;157;g14464aad1b1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mtClean="0"/>
              <a:t>116N54C301 (2023)</a:t>
            </a:r>
            <a:endParaRPr b="1">
              <a:solidFill>
                <a:srgbClr val="833C0B"/>
              </a:solidFill>
            </a:endParaRPr>
          </a:p>
        </p:txBody>
      </p:sp>
      <p:sp>
        <p:nvSpPr>
          <p:cNvPr id="158" name="Google Shape;158;g14464aad1b1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a:t>
            </a:fld>
            <a:endParaRPr/>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1135"/>
          <a:stretch/>
        </p:blipFill>
        <p:spPr bwMode="auto">
          <a:xfrm>
            <a:off x="2127128" y="2636912"/>
            <a:ext cx="2361886"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428" t="45876" r="60281" b="10741"/>
          <a:stretch/>
        </p:blipFill>
        <p:spPr bwMode="auto">
          <a:xfrm>
            <a:off x="4838164" y="2670776"/>
            <a:ext cx="2230018" cy="297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40057" t="45757" r="40767" b="9092"/>
          <a:stretch/>
        </p:blipFill>
        <p:spPr bwMode="auto">
          <a:xfrm>
            <a:off x="7646476" y="2702143"/>
            <a:ext cx="2337956" cy="3096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444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1728</TotalTime>
  <Words>3982</Words>
  <Application>Microsoft Office PowerPoint</Application>
  <PresentationFormat>Custom</PresentationFormat>
  <Paragraphs>685</Paragraphs>
  <Slides>80</Slides>
  <Notes>80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Times New Roman</vt:lpstr>
      <vt:lpstr>Calibri</vt:lpstr>
      <vt:lpstr>Office Theme</vt:lpstr>
      <vt:lpstr>Data Visualization</vt:lpstr>
      <vt:lpstr>Introduction data visualization  </vt:lpstr>
      <vt:lpstr>Books</vt:lpstr>
      <vt:lpstr>PowerPoint Presentation</vt:lpstr>
      <vt:lpstr>Data Visualization</vt:lpstr>
      <vt:lpstr>Introduction to data visualization and it’s need</vt:lpstr>
      <vt:lpstr>Introduction to data visualization and it’s need</vt:lpstr>
      <vt:lpstr>Introduction to data visualization and it’s need</vt:lpstr>
      <vt:lpstr>Introduction to data visualization and it’s need</vt:lpstr>
      <vt:lpstr>Introduction to data visualization and it’s need</vt:lpstr>
      <vt:lpstr>Introduction to data visualization and it’s need</vt:lpstr>
      <vt:lpstr>Introduction to data visualization and it’s need</vt:lpstr>
      <vt:lpstr>Importance of data visualisation</vt:lpstr>
      <vt:lpstr>Same data presented in graphical form </vt:lpstr>
      <vt:lpstr>Visualization steps</vt:lpstr>
      <vt:lpstr>Types of Visualisation</vt:lpstr>
      <vt:lpstr>SciVis vs. InfoVis</vt:lpstr>
      <vt:lpstr>SciVis vs. InfoVis</vt:lpstr>
      <vt:lpstr>Need of Data Visualization  </vt:lpstr>
      <vt:lpstr>PowerPoint Presentation</vt:lpstr>
      <vt:lpstr>Need of Data Visualization  </vt:lpstr>
      <vt:lpstr>Need of Data Visualization  </vt:lpstr>
      <vt:lpstr>Need of Data Visualization  </vt:lpstr>
      <vt:lpstr>Need of Data Visualization  </vt:lpstr>
      <vt:lpstr>Need of Data Visualization  </vt:lpstr>
      <vt:lpstr>Need of Data Visualization  </vt:lpstr>
      <vt:lpstr>Data Analysis Lifecycle</vt:lpstr>
      <vt:lpstr>Data Analysis Lifecycle</vt:lpstr>
      <vt:lpstr>Data Analytics Lifecycle</vt:lpstr>
      <vt:lpstr>Data Analytics Lifecycle</vt:lpstr>
      <vt:lpstr>Data Analytics Lifecycle</vt:lpstr>
      <vt:lpstr>Data Analytics Lifecycle</vt:lpstr>
      <vt:lpstr>Visual Revolution, Various types of visualization with its best practices.</vt:lpstr>
      <vt:lpstr>Visualization best practices</vt:lpstr>
      <vt:lpstr>Data Types </vt:lpstr>
      <vt:lpstr>Data Types &amp; Operations </vt:lpstr>
      <vt:lpstr>From Visualization to Visual Data Storytelling: An Evolution</vt:lpstr>
      <vt:lpstr>From Visualization to Visual Data Storytelling An Evolution</vt:lpstr>
      <vt:lpstr>From Visualization to Visual Data Storytelling An Evolution</vt:lpstr>
      <vt:lpstr>From Visualization to Visual Data Storytelling: An Evolution</vt:lpstr>
      <vt:lpstr>From Visualization to Visual Data Storytelling: An Evolution</vt:lpstr>
      <vt:lpstr>From Visual to Story: Bridging the Gap</vt:lpstr>
      <vt:lpstr>Data Visualization V/s Data Storytelling </vt:lpstr>
      <vt:lpstr>Digital Storytelling </vt:lpstr>
      <vt:lpstr>Digital Storytelling </vt:lpstr>
      <vt:lpstr>Data Fundamentals, Collecting data, Preparing Data</vt:lpstr>
      <vt:lpstr>Data Fundamentals, Collecting data, Preparing Data</vt:lpstr>
      <vt:lpstr>Data Fundamentals, Collecting data, Preparing Data</vt:lpstr>
      <vt:lpstr>Data Fundamentals, Collecting data, Preparing Data</vt:lpstr>
      <vt:lpstr>Introduction data visualization</vt:lpstr>
      <vt:lpstr>Charts</vt:lpstr>
      <vt:lpstr>Charts: The Bar Chart </vt:lpstr>
      <vt:lpstr>Charts</vt:lpstr>
      <vt:lpstr>Horizontal Bars</vt:lpstr>
      <vt:lpstr>Comparison using bars</vt:lpstr>
      <vt:lpstr>Stacked bar chart</vt:lpstr>
      <vt:lpstr>Charts</vt:lpstr>
      <vt:lpstr>Charts</vt:lpstr>
      <vt:lpstr>Charts</vt:lpstr>
      <vt:lpstr>The Line Chart </vt:lpstr>
      <vt:lpstr>The Line Chart </vt:lpstr>
      <vt:lpstr>The Line Chart </vt:lpstr>
      <vt:lpstr>Charts</vt:lpstr>
      <vt:lpstr>Charts</vt:lpstr>
      <vt:lpstr>PowerPoint Presentation</vt:lpstr>
      <vt:lpstr>The Pie and Donut Charts:  </vt:lpstr>
      <vt:lpstr>Charts</vt:lpstr>
      <vt:lpstr>Charts</vt:lpstr>
      <vt:lpstr>PowerPoint Presentation</vt:lpstr>
      <vt:lpstr>Treemap an alterative to pie</vt:lpstr>
      <vt:lpstr>The Scatter Plot </vt:lpstr>
      <vt:lpstr>Charts</vt:lpstr>
      <vt:lpstr>Charts</vt:lpstr>
      <vt:lpstr>Charts</vt:lpstr>
      <vt:lpstr>PowerPoint Presentation</vt:lpstr>
      <vt:lpstr>The Packed Bubble Chart </vt:lpstr>
      <vt:lpstr>The Packed Bubble Chart</vt:lpstr>
      <vt:lpstr>Charts</vt:lpstr>
      <vt:lpstr>Charts</vt:lpstr>
      <vt:lpstr>Charts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Microsoft Office User</dc:creator>
  <cp:lastModifiedBy>Admin</cp:lastModifiedBy>
  <cp:revision>61</cp:revision>
  <dcterms:created xsi:type="dcterms:W3CDTF">2022-08-02T15:22:50Z</dcterms:created>
  <dcterms:modified xsi:type="dcterms:W3CDTF">2023-08-09T03:34:42Z</dcterms:modified>
</cp:coreProperties>
</file>